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A29DF-A7A5-491E-8E8A-8EBAEDF5EA67}" type="datetimeFigureOut">
              <a:rPr lang="en-GB" smtClean="0"/>
              <a:t>12/08/2014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D6DEB-8400-41F5-BF87-CF96196DE00F}" type="slidenum">
              <a:rPr lang="en-GB" smtClean="0"/>
              <a:t>‹#›</a:t>
            </a:fld>
            <a:endParaRPr lang="en-GB"/>
          </a:p>
        </p:txBody>
      </p:sp>
    </p:spTree>
    <p:extLst>
      <p:ext uri="{BB962C8B-B14F-4D97-AF65-F5344CB8AC3E}">
        <p14:creationId xmlns:p14="http://schemas.microsoft.com/office/powerpoint/2010/main" val="50505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9336DC-0BE1-40DE-9414-983A3D31DBA2}"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extLst>
      <p:ext uri="{BB962C8B-B14F-4D97-AF65-F5344CB8AC3E}">
        <p14:creationId xmlns:p14="http://schemas.microsoft.com/office/powerpoint/2010/main" val="45437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22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4AEB01A-6910-462F-BBA6-D7F01642C8C4}" type="slidenum">
              <a:rPr lang="en-GB" altLang="en-US"/>
              <a:pPr algn="r" eaLnBrk="1" hangingPunct="1">
                <a:spcBef>
                  <a:spcPct val="0"/>
                </a:spcBef>
              </a:pPr>
              <a:t>10</a:t>
            </a:fld>
            <a:endParaRPr lang="en-GB" altLang="en-US"/>
          </a:p>
        </p:txBody>
      </p:sp>
    </p:spTree>
    <p:extLst>
      <p:ext uri="{BB962C8B-B14F-4D97-AF65-F5344CB8AC3E}">
        <p14:creationId xmlns:p14="http://schemas.microsoft.com/office/powerpoint/2010/main" val="87835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9DB614-7050-4840-9605-891267D51970}"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Tree>
    <p:extLst>
      <p:ext uri="{BB962C8B-B14F-4D97-AF65-F5344CB8AC3E}">
        <p14:creationId xmlns:p14="http://schemas.microsoft.com/office/powerpoint/2010/main" val="180791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42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9A6C41A-FC09-4A79-A722-8897F8D850C5}" type="slidenum">
              <a:rPr lang="en-GB" altLang="en-US"/>
              <a:pPr algn="r" eaLnBrk="1" hangingPunct="1">
                <a:spcBef>
                  <a:spcPct val="0"/>
                </a:spcBef>
              </a:pPr>
              <a:t>12</a:t>
            </a:fld>
            <a:endParaRPr lang="en-GB" altLang="en-US"/>
          </a:p>
        </p:txBody>
      </p:sp>
    </p:spTree>
    <p:extLst>
      <p:ext uri="{BB962C8B-B14F-4D97-AF65-F5344CB8AC3E}">
        <p14:creationId xmlns:p14="http://schemas.microsoft.com/office/powerpoint/2010/main" val="15165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2891A8-EB71-44B7-B185-833E4E7DD54A}" type="slidenum">
              <a:rPr lang="en-GB" altLang="en-US">
                <a:latin typeface="Calibri" panose="020F0502020204030204" pitchFamily="34" charset="0"/>
              </a:rPr>
              <a:pPr eaLnBrk="1" hangingPunct="1"/>
              <a:t>13</a:t>
            </a:fld>
            <a:endParaRPr lang="en-GB" altLang="en-US">
              <a:latin typeface="Calibri" panose="020F0502020204030204" pitchFamily="34" charset="0"/>
            </a:endParaRPr>
          </a:p>
        </p:txBody>
      </p:sp>
    </p:spTree>
    <p:extLst>
      <p:ext uri="{BB962C8B-B14F-4D97-AF65-F5344CB8AC3E}">
        <p14:creationId xmlns:p14="http://schemas.microsoft.com/office/powerpoint/2010/main" val="265027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63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5F5F84B-A62F-4DF0-9071-23E3257324EE}" type="slidenum">
              <a:rPr lang="en-GB" altLang="en-US"/>
              <a:pPr algn="r" eaLnBrk="1" hangingPunct="1">
                <a:spcBef>
                  <a:spcPct val="0"/>
                </a:spcBef>
              </a:pPr>
              <a:t>14</a:t>
            </a:fld>
            <a:endParaRPr lang="en-GB" altLang="en-US"/>
          </a:p>
        </p:txBody>
      </p:sp>
    </p:spTree>
    <p:extLst>
      <p:ext uri="{BB962C8B-B14F-4D97-AF65-F5344CB8AC3E}">
        <p14:creationId xmlns:p14="http://schemas.microsoft.com/office/powerpoint/2010/main" val="133986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C6B71A-F90C-4CB2-9992-07D261E3CC37}" type="slidenum">
              <a:rPr lang="en-GB" altLang="en-US">
                <a:latin typeface="Calibri" panose="020F0502020204030204" pitchFamily="34" charset="0"/>
              </a:rPr>
              <a:pPr eaLnBrk="1" hangingPunct="1"/>
              <a:t>15</a:t>
            </a:fld>
            <a:endParaRPr lang="en-GB" altLang="en-US">
              <a:latin typeface="Calibri" panose="020F0502020204030204" pitchFamily="34" charset="0"/>
            </a:endParaRPr>
          </a:p>
        </p:txBody>
      </p:sp>
    </p:spTree>
    <p:extLst>
      <p:ext uri="{BB962C8B-B14F-4D97-AF65-F5344CB8AC3E}">
        <p14:creationId xmlns:p14="http://schemas.microsoft.com/office/powerpoint/2010/main" val="2031117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8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453A415-6218-497F-87EE-A77643BDBB92}" type="slidenum">
              <a:rPr lang="en-GB" altLang="en-US"/>
              <a:pPr algn="r" eaLnBrk="1" hangingPunct="1">
                <a:spcBef>
                  <a:spcPct val="0"/>
                </a:spcBef>
              </a:pPr>
              <a:t>16</a:t>
            </a:fld>
            <a:endParaRPr lang="en-GB" altLang="en-US"/>
          </a:p>
        </p:txBody>
      </p:sp>
    </p:spTree>
    <p:extLst>
      <p:ext uri="{BB962C8B-B14F-4D97-AF65-F5344CB8AC3E}">
        <p14:creationId xmlns:p14="http://schemas.microsoft.com/office/powerpoint/2010/main" val="29689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F3E03D-4447-4FC3-B1E2-9D3DCCEF5C23}"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Tree>
    <p:extLst>
      <p:ext uri="{BB962C8B-B14F-4D97-AF65-F5344CB8AC3E}">
        <p14:creationId xmlns:p14="http://schemas.microsoft.com/office/powerpoint/2010/main" val="368589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3292F44-E393-439C-ACC0-78A26DEF9418}" type="slidenum">
              <a:rPr lang="en-GB" altLang="en-US"/>
              <a:pPr algn="r" eaLnBrk="1" hangingPunct="1">
                <a:spcBef>
                  <a:spcPct val="0"/>
                </a:spcBef>
              </a:pPr>
              <a:t>18</a:t>
            </a:fld>
            <a:endParaRPr lang="en-GB" altLang="en-US"/>
          </a:p>
        </p:txBody>
      </p:sp>
    </p:spTree>
    <p:extLst>
      <p:ext uri="{BB962C8B-B14F-4D97-AF65-F5344CB8AC3E}">
        <p14:creationId xmlns:p14="http://schemas.microsoft.com/office/powerpoint/2010/main" val="241380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BB82FE6-0A3B-4857-AAC3-22E7A5EF3CEF}" type="slidenum">
              <a:rPr lang="en-GB" altLang="en-US"/>
              <a:pPr algn="r" eaLnBrk="1" hangingPunct="1">
                <a:spcBef>
                  <a:spcPct val="0"/>
                </a:spcBef>
              </a:pPr>
              <a:t>19</a:t>
            </a:fld>
            <a:endParaRPr lang="en-GB" altLang="en-US"/>
          </a:p>
        </p:txBody>
      </p:sp>
    </p:spTree>
    <p:extLst>
      <p:ext uri="{BB962C8B-B14F-4D97-AF65-F5344CB8AC3E}">
        <p14:creationId xmlns:p14="http://schemas.microsoft.com/office/powerpoint/2010/main" val="400940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B76DE5-B2FD-4A12-AE35-51E987710440}" type="slidenum">
              <a:rPr lang="en-GB" altLang="en-US"/>
              <a:pPr algn="r" eaLnBrk="1" hangingPunct="1">
                <a:spcBef>
                  <a:spcPct val="0"/>
                </a:spcBef>
              </a:pPr>
              <a:t>2</a:t>
            </a:fld>
            <a:endParaRPr lang="en-GB" altLang="en-US"/>
          </a:p>
        </p:txBody>
      </p:sp>
    </p:spTree>
    <p:extLst>
      <p:ext uri="{BB962C8B-B14F-4D97-AF65-F5344CB8AC3E}">
        <p14:creationId xmlns:p14="http://schemas.microsoft.com/office/powerpoint/2010/main" val="4113177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24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9919057-BEB6-4DC3-A3DD-9724BC76020D}" type="slidenum">
              <a:rPr lang="en-GB" altLang="en-US"/>
              <a:pPr algn="r" eaLnBrk="1" hangingPunct="1">
                <a:spcBef>
                  <a:spcPct val="0"/>
                </a:spcBef>
              </a:pPr>
              <a:t>20</a:t>
            </a:fld>
            <a:endParaRPr lang="en-GB" altLang="en-US"/>
          </a:p>
        </p:txBody>
      </p:sp>
    </p:spTree>
    <p:extLst>
      <p:ext uri="{BB962C8B-B14F-4D97-AF65-F5344CB8AC3E}">
        <p14:creationId xmlns:p14="http://schemas.microsoft.com/office/powerpoint/2010/main" val="419230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6E22B4-997E-43BD-BAC3-F36DA6AB5D48}" type="slidenum">
              <a:rPr lang="en-GB" altLang="en-US">
                <a:latin typeface="Calibri" panose="020F0502020204030204" pitchFamily="34" charset="0"/>
              </a:rPr>
              <a:pPr eaLnBrk="1" hangingPunct="1"/>
              <a:t>21</a:t>
            </a:fld>
            <a:endParaRPr lang="en-GB" altLang="en-US">
              <a:latin typeface="Calibri" panose="020F0502020204030204" pitchFamily="34" charset="0"/>
            </a:endParaRPr>
          </a:p>
        </p:txBody>
      </p:sp>
    </p:spTree>
    <p:extLst>
      <p:ext uri="{BB962C8B-B14F-4D97-AF65-F5344CB8AC3E}">
        <p14:creationId xmlns:p14="http://schemas.microsoft.com/office/powerpoint/2010/main" val="2107966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E112DA-244C-4E62-9235-C8DA1D2653B1}" type="slidenum">
              <a:rPr lang="en-GB" altLang="en-US">
                <a:latin typeface="Calibri" panose="020F0502020204030204" pitchFamily="34" charset="0"/>
              </a:rPr>
              <a:pPr eaLnBrk="1" hangingPunct="1"/>
              <a:t>22</a:t>
            </a:fld>
            <a:endParaRPr lang="en-GB" altLang="en-US">
              <a:latin typeface="Calibri" panose="020F0502020204030204" pitchFamily="34" charset="0"/>
            </a:endParaRPr>
          </a:p>
        </p:txBody>
      </p:sp>
    </p:spTree>
    <p:extLst>
      <p:ext uri="{BB962C8B-B14F-4D97-AF65-F5344CB8AC3E}">
        <p14:creationId xmlns:p14="http://schemas.microsoft.com/office/powerpoint/2010/main" val="225680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830093-3CEE-4A2D-96F1-F7EE5DB60D88}" type="slidenum">
              <a:rPr lang="en-GB" altLang="en-US">
                <a:latin typeface="Calibri" panose="020F0502020204030204" pitchFamily="34" charset="0"/>
              </a:rPr>
              <a:pPr eaLnBrk="1" hangingPunct="1"/>
              <a:t>23</a:t>
            </a:fld>
            <a:endParaRPr lang="en-GB" altLang="en-US">
              <a:latin typeface="Calibri" panose="020F0502020204030204" pitchFamily="34" charset="0"/>
            </a:endParaRPr>
          </a:p>
        </p:txBody>
      </p:sp>
    </p:spTree>
    <p:extLst>
      <p:ext uri="{BB962C8B-B14F-4D97-AF65-F5344CB8AC3E}">
        <p14:creationId xmlns:p14="http://schemas.microsoft.com/office/powerpoint/2010/main" val="121848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4579"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02FF6B-6433-4A5E-918D-8964A6FE19E8}" type="slidenum">
              <a:rPr lang="en-GB" altLang="en-US">
                <a:latin typeface="Calibri" panose="020F0502020204030204" pitchFamily="34" charset="0"/>
              </a:rPr>
              <a:pPr eaLnBrk="1" hangingPunct="1"/>
              <a:t>24</a:t>
            </a:fld>
            <a:endParaRPr lang="en-GB" altLang="en-US">
              <a:latin typeface="Calibri" panose="020F0502020204030204" pitchFamily="34" charset="0"/>
            </a:endParaRPr>
          </a:p>
        </p:txBody>
      </p:sp>
    </p:spTree>
    <p:extLst>
      <p:ext uri="{BB962C8B-B14F-4D97-AF65-F5344CB8AC3E}">
        <p14:creationId xmlns:p14="http://schemas.microsoft.com/office/powerpoint/2010/main" val="3448399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172C1F-5DD4-4227-9875-85EFC858ECCC}" type="slidenum">
              <a:rPr lang="en-GB" altLang="en-US">
                <a:latin typeface="Calibri" panose="020F0502020204030204" pitchFamily="34" charset="0"/>
              </a:rPr>
              <a:pPr eaLnBrk="1" hangingPunct="1"/>
              <a:t>25</a:t>
            </a:fld>
            <a:endParaRPr lang="en-GB" altLang="en-US">
              <a:latin typeface="Calibri" panose="020F0502020204030204" pitchFamily="34" charset="0"/>
            </a:endParaRPr>
          </a:p>
        </p:txBody>
      </p:sp>
    </p:spTree>
    <p:extLst>
      <p:ext uri="{BB962C8B-B14F-4D97-AF65-F5344CB8AC3E}">
        <p14:creationId xmlns:p14="http://schemas.microsoft.com/office/powerpoint/2010/main" val="381782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BE0ADA-8ACD-4A4C-9B91-927E325325A8}" type="slidenum">
              <a:rPr lang="en-GB" altLang="en-US">
                <a:latin typeface="Calibri" panose="020F0502020204030204" pitchFamily="34" charset="0"/>
              </a:rPr>
              <a:pPr eaLnBrk="1" hangingPunct="1"/>
              <a:t>26</a:t>
            </a:fld>
            <a:endParaRPr lang="en-GB" altLang="en-US">
              <a:latin typeface="Calibri" panose="020F0502020204030204" pitchFamily="34" charset="0"/>
            </a:endParaRPr>
          </a:p>
        </p:txBody>
      </p:sp>
    </p:spTree>
    <p:extLst>
      <p:ext uri="{BB962C8B-B14F-4D97-AF65-F5344CB8AC3E}">
        <p14:creationId xmlns:p14="http://schemas.microsoft.com/office/powerpoint/2010/main" val="156896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3B6FB4-D93D-43F3-9A78-85DE760DF0CD}" type="slidenum">
              <a:rPr lang="en-GB" altLang="en-US">
                <a:latin typeface="Calibri" panose="020F0502020204030204" pitchFamily="34" charset="0"/>
              </a:rPr>
              <a:pPr eaLnBrk="1" hangingPunct="1"/>
              <a:t>27</a:t>
            </a:fld>
            <a:endParaRPr lang="en-GB" altLang="en-US">
              <a:latin typeface="Calibri" panose="020F0502020204030204" pitchFamily="34" charset="0"/>
            </a:endParaRPr>
          </a:p>
        </p:txBody>
      </p:sp>
    </p:spTree>
    <p:extLst>
      <p:ext uri="{BB962C8B-B14F-4D97-AF65-F5344CB8AC3E}">
        <p14:creationId xmlns:p14="http://schemas.microsoft.com/office/powerpoint/2010/main" val="3787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420A7D-EC38-47E9-8A2B-3B584FD506C7}" type="slidenum">
              <a:rPr lang="en-GB" altLang="en-US">
                <a:latin typeface="Calibri" panose="020F0502020204030204" pitchFamily="34" charset="0"/>
              </a:rPr>
              <a:pPr eaLnBrk="1" hangingPunct="1"/>
              <a:t>28</a:t>
            </a:fld>
            <a:endParaRPr lang="en-GB" altLang="en-US">
              <a:latin typeface="Calibri" panose="020F0502020204030204" pitchFamily="34" charset="0"/>
            </a:endParaRPr>
          </a:p>
        </p:txBody>
      </p:sp>
    </p:spTree>
    <p:extLst>
      <p:ext uri="{BB962C8B-B14F-4D97-AF65-F5344CB8AC3E}">
        <p14:creationId xmlns:p14="http://schemas.microsoft.com/office/powerpoint/2010/main" val="1461037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FCDB38-215B-4C1C-A269-70584E78AABC}" type="slidenum">
              <a:rPr lang="en-GB" altLang="en-US">
                <a:latin typeface="Calibri" panose="020F0502020204030204" pitchFamily="34" charset="0"/>
              </a:rPr>
              <a:pPr eaLnBrk="1" hangingPunct="1"/>
              <a:t>29</a:t>
            </a:fld>
            <a:endParaRPr lang="en-GB" altLang="en-US">
              <a:latin typeface="Calibri" panose="020F0502020204030204" pitchFamily="34" charset="0"/>
            </a:endParaRPr>
          </a:p>
        </p:txBody>
      </p:sp>
    </p:spTree>
    <p:extLst>
      <p:ext uri="{BB962C8B-B14F-4D97-AF65-F5344CB8AC3E}">
        <p14:creationId xmlns:p14="http://schemas.microsoft.com/office/powerpoint/2010/main" val="346818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302169-926C-4E2E-973F-0BE2BC439442}" type="slidenum">
              <a:rPr lang="en-GB" altLang="en-US"/>
              <a:pPr algn="r" eaLnBrk="1" hangingPunct="1">
                <a:spcBef>
                  <a:spcPct val="0"/>
                </a:spcBef>
              </a:pPr>
              <a:t>3</a:t>
            </a:fld>
            <a:endParaRPr lang="en-GB" altLang="en-US"/>
          </a:p>
        </p:txBody>
      </p:sp>
    </p:spTree>
    <p:extLst>
      <p:ext uri="{BB962C8B-B14F-4D97-AF65-F5344CB8AC3E}">
        <p14:creationId xmlns:p14="http://schemas.microsoft.com/office/powerpoint/2010/main" val="1848297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763AFC-A941-41A0-9492-4FC7F18A5EF7}" type="slidenum">
              <a:rPr lang="en-GB" altLang="en-US">
                <a:latin typeface="Calibri" panose="020F0502020204030204" pitchFamily="34" charset="0"/>
              </a:rPr>
              <a:pPr eaLnBrk="1" hangingPunct="1"/>
              <a:t>30</a:t>
            </a:fld>
            <a:endParaRPr lang="en-GB" altLang="en-US">
              <a:latin typeface="Calibri" panose="020F0502020204030204" pitchFamily="34" charset="0"/>
            </a:endParaRPr>
          </a:p>
        </p:txBody>
      </p:sp>
    </p:spTree>
    <p:extLst>
      <p:ext uri="{BB962C8B-B14F-4D97-AF65-F5344CB8AC3E}">
        <p14:creationId xmlns:p14="http://schemas.microsoft.com/office/powerpoint/2010/main" val="2226557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5BA3D4-3755-4C97-8751-F6D7F1354AA9}" type="slidenum">
              <a:rPr lang="en-GB" altLang="en-US">
                <a:latin typeface="Calibri" panose="020F0502020204030204" pitchFamily="34" charset="0"/>
              </a:rPr>
              <a:pPr eaLnBrk="1" hangingPunct="1"/>
              <a:t>31</a:t>
            </a:fld>
            <a:endParaRPr lang="en-GB" altLang="en-US">
              <a:latin typeface="Calibri" panose="020F0502020204030204" pitchFamily="34" charset="0"/>
            </a:endParaRPr>
          </a:p>
        </p:txBody>
      </p:sp>
    </p:spTree>
    <p:extLst>
      <p:ext uri="{BB962C8B-B14F-4D97-AF65-F5344CB8AC3E}">
        <p14:creationId xmlns:p14="http://schemas.microsoft.com/office/powerpoint/2010/main" val="1946910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1B73F7-D174-4DA5-88FC-97D6ABF16A9F}" type="slidenum">
              <a:rPr lang="en-GB" altLang="en-US">
                <a:latin typeface="Calibri" panose="020F0502020204030204" pitchFamily="34" charset="0"/>
              </a:rPr>
              <a:pPr eaLnBrk="1" hangingPunct="1"/>
              <a:t>32</a:t>
            </a:fld>
            <a:endParaRPr lang="en-GB" altLang="en-US">
              <a:latin typeface="Calibri" panose="020F0502020204030204" pitchFamily="34" charset="0"/>
            </a:endParaRPr>
          </a:p>
        </p:txBody>
      </p:sp>
    </p:spTree>
    <p:extLst>
      <p:ext uri="{BB962C8B-B14F-4D97-AF65-F5344CB8AC3E}">
        <p14:creationId xmlns:p14="http://schemas.microsoft.com/office/powerpoint/2010/main" val="2046244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9257D4-1583-42B4-AE8F-2841DEE44657}" type="slidenum">
              <a:rPr lang="en-GB" altLang="en-US">
                <a:latin typeface="Calibri" panose="020F0502020204030204" pitchFamily="34" charset="0"/>
              </a:rPr>
              <a:pPr eaLnBrk="1" hangingPunct="1"/>
              <a:t>33</a:t>
            </a:fld>
            <a:endParaRPr lang="en-GB" altLang="en-US">
              <a:latin typeface="Calibri" panose="020F0502020204030204" pitchFamily="34" charset="0"/>
            </a:endParaRPr>
          </a:p>
        </p:txBody>
      </p:sp>
    </p:spTree>
    <p:extLst>
      <p:ext uri="{BB962C8B-B14F-4D97-AF65-F5344CB8AC3E}">
        <p14:creationId xmlns:p14="http://schemas.microsoft.com/office/powerpoint/2010/main" val="74043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8915"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DDFBFB-1E47-41CF-AB5C-C49B459C9423}" type="slidenum">
              <a:rPr lang="en-GB" altLang="en-US">
                <a:latin typeface="Calibri" panose="020F0502020204030204" pitchFamily="34" charset="0"/>
              </a:rPr>
              <a:pPr eaLnBrk="1" hangingPunct="1"/>
              <a:t>34</a:t>
            </a:fld>
            <a:endParaRPr lang="en-GB" altLang="en-US">
              <a:latin typeface="Calibri" panose="020F0502020204030204" pitchFamily="34" charset="0"/>
            </a:endParaRPr>
          </a:p>
        </p:txBody>
      </p:sp>
    </p:spTree>
    <p:extLst>
      <p:ext uri="{BB962C8B-B14F-4D97-AF65-F5344CB8AC3E}">
        <p14:creationId xmlns:p14="http://schemas.microsoft.com/office/powerpoint/2010/main" val="40997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F340A9-86E1-4BB4-A2EF-93EC2FD8D30D}" type="slidenum">
              <a:rPr lang="en-GB" altLang="en-US">
                <a:latin typeface="Calibri" panose="020F0502020204030204" pitchFamily="34" charset="0"/>
              </a:rPr>
              <a:pPr eaLnBrk="1" hangingPunct="1"/>
              <a:t>4</a:t>
            </a:fld>
            <a:endParaRPr lang="en-GB" altLang="en-US">
              <a:latin typeface="Calibri" panose="020F0502020204030204" pitchFamily="34" charset="0"/>
            </a:endParaRPr>
          </a:p>
        </p:txBody>
      </p:sp>
    </p:spTree>
    <p:extLst>
      <p:ext uri="{BB962C8B-B14F-4D97-AF65-F5344CB8AC3E}">
        <p14:creationId xmlns:p14="http://schemas.microsoft.com/office/powerpoint/2010/main" val="363892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D24855-68D9-43FD-9024-98E1E6EB3597}"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Tree>
    <p:extLst>
      <p:ext uri="{BB962C8B-B14F-4D97-AF65-F5344CB8AC3E}">
        <p14:creationId xmlns:p14="http://schemas.microsoft.com/office/powerpoint/2010/main" val="226653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C6CEB7C-0A99-46FF-8B8F-4213107F80C1}" type="slidenum">
              <a:rPr lang="en-GB" altLang="en-US"/>
              <a:pPr algn="r" eaLnBrk="1" hangingPunct="1">
                <a:spcBef>
                  <a:spcPct val="0"/>
                </a:spcBef>
              </a:pPr>
              <a:t>6</a:t>
            </a:fld>
            <a:endParaRPr lang="en-GB" altLang="en-US"/>
          </a:p>
        </p:txBody>
      </p:sp>
    </p:spTree>
    <p:extLst>
      <p:ext uri="{BB962C8B-B14F-4D97-AF65-F5344CB8AC3E}">
        <p14:creationId xmlns:p14="http://schemas.microsoft.com/office/powerpoint/2010/main" val="193268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91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5E80462-5B57-4F26-A2A9-B4233120C0AC}" type="slidenum">
              <a:rPr lang="en-GB" altLang="en-US"/>
              <a:pPr algn="r" eaLnBrk="1" hangingPunct="1">
                <a:spcBef>
                  <a:spcPct val="0"/>
                </a:spcBef>
              </a:pPr>
              <a:t>7</a:t>
            </a:fld>
            <a:endParaRPr lang="en-GB" altLang="en-US"/>
          </a:p>
        </p:txBody>
      </p:sp>
    </p:spTree>
    <p:extLst>
      <p:ext uri="{BB962C8B-B14F-4D97-AF65-F5344CB8AC3E}">
        <p14:creationId xmlns:p14="http://schemas.microsoft.com/office/powerpoint/2010/main" val="88993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C6CF56-054B-42FE-8D87-C28923FC2FA0}" type="slidenum">
              <a:rPr lang="en-GB" altLang="en-US">
                <a:latin typeface="Calibri" panose="020F0502020204030204" pitchFamily="34" charset="0"/>
              </a:rPr>
              <a:pPr eaLnBrk="1" hangingPunct="1"/>
              <a:t>8</a:t>
            </a:fld>
            <a:endParaRPr lang="en-GB" altLang="en-US">
              <a:latin typeface="Calibri" panose="020F0502020204030204" pitchFamily="34" charset="0"/>
            </a:endParaRPr>
          </a:p>
        </p:txBody>
      </p:sp>
    </p:spTree>
    <p:extLst>
      <p:ext uri="{BB962C8B-B14F-4D97-AF65-F5344CB8AC3E}">
        <p14:creationId xmlns:p14="http://schemas.microsoft.com/office/powerpoint/2010/main" val="431510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9F8A07-957C-4BE1-ACA3-6C6964653D6E}"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Tree>
    <p:extLst>
      <p:ext uri="{BB962C8B-B14F-4D97-AF65-F5344CB8AC3E}">
        <p14:creationId xmlns:p14="http://schemas.microsoft.com/office/powerpoint/2010/main" val="30472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1"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FFD63345-0A87-4C28-BEFA-B4C26DE6170B}" type="datetimeFigureOut">
              <a:rPr lang="en-US">
                <a:solidFill>
                  <a:srgbClr val="FBEEC9"/>
                </a:solidFill>
              </a:rPr>
              <a:pPr>
                <a:defRPr/>
              </a:pPr>
              <a:t>8/12/2014</a:t>
            </a:fld>
            <a:endParaRPr lang="en-GB">
              <a:solidFill>
                <a:srgbClr val="FBEEC9"/>
              </a:solidFill>
            </a:endParaRPr>
          </a:p>
        </p:txBody>
      </p:sp>
      <p:sp>
        <p:nvSpPr>
          <p:cNvPr id="7" name="Slide Number Placeholder 10"/>
          <p:cNvSpPr>
            <a:spLocks noGrp="1"/>
          </p:cNvSpPr>
          <p:nvPr>
            <p:ph type="sldNum" sz="quarter" idx="11"/>
          </p:nvPr>
        </p:nvSpPr>
        <p:spPr/>
        <p:txBody>
          <a:bodyPr/>
          <a:lstStyle>
            <a:lvl1pPr>
              <a:defRPr smtClean="0">
                <a:solidFill>
                  <a:srgbClr val="FFFFFF"/>
                </a:solidFill>
              </a:defRPr>
            </a:lvl1pPr>
          </a:lstStyle>
          <a:p>
            <a:pPr>
              <a:defRPr/>
            </a:pPr>
            <a:fld id="{9A50CDAF-CA9A-4E39-88F6-7CE4638D7B38}" type="slidenum">
              <a:rPr lang="en-GB" altLang="en-US"/>
              <a:pPr>
                <a:defRPr/>
              </a:pPr>
              <a:t>‹#›</a:t>
            </a:fld>
            <a:endParaRPr lang="en-GB" alt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GB">
              <a:solidFill>
                <a:srgbClr val="FBEEC9"/>
              </a:solidFill>
            </a:endParaRPr>
          </a:p>
        </p:txBody>
      </p:sp>
    </p:spTree>
    <p:extLst>
      <p:ext uri="{BB962C8B-B14F-4D97-AF65-F5344CB8AC3E}">
        <p14:creationId xmlns:p14="http://schemas.microsoft.com/office/powerpoint/2010/main" val="305556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D29647-3D85-4450-8B7E-3DDD2CDF96F4}" type="datetimeFigureOut">
              <a:rPr lang="en-US">
                <a:solidFill>
                  <a:srgbClr val="4E3B30"/>
                </a:solidFill>
              </a:rPr>
              <a:pPr>
                <a:defRPr/>
              </a:pPr>
              <a:t>8/12/2014</a:t>
            </a:fld>
            <a:endParaRPr lang="en-GB">
              <a:solidFill>
                <a:srgbClr val="4E3B3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F10A2453-54DF-469E-97E1-B546C6E239D1}"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32151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42"/>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7010400" y="147642"/>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Vertical Title 1"/>
          <p:cNvSpPr>
            <a:spLocks noGrp="1"/>
          </p:cNvSpPr>
          <p:nvPr>
            <p:ph type="title" orient="vert"/>
          </p:nvPr>
        </p:nvSpPr>
        <p:spPr>
          <a:xfrm>
            <a:off x="7162800" y="274642"/>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0CEF3223-2E91-4741-9504-E635179F3902}" type="datetimeFigureOut">
              <a:rPr lang="en-US">
                <a:solidFill>
                  <a:srgbClr val="4E3B30"/>
                </a:solidFill>
              </a:rPr>
              <a:pPr>
                <a:defRPr/>
              </a:pPr>
              <a:t>8/12/2014</a:t>
            </a:fld>
            <a:endParaRPr lang="en-GB">
              <a:solidFill>
                <a:srgbClr val="4E3B30"/>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pPr>
              <a:defRPr/>
            </a:pPr>
            <a:fld id="{22846BF0-0D9F-4F41-8F0F-C2560447A170}" type="slidenum">
              <a:rPr lang="en-GB" altLang="en-US">
                <a:solidFill>
                  <a:srgbClr val="FBEEC9"/>
                </a:solidFill>
              </a:rPr>
              <a:pPr>
                <a:defRPr/>
              </a:pPr>
              <a:t>‹#›</a:t>
            </a:fld>
            <a:endParaRPr lang="en-GB" altLang="en-US">
              <a:solidFill>
                <a:srgbClr val="FBEEC9"/>
              </a:solidFill>
            </a:endParaRPr>
          </a:p>
        </p:txBody>
      </p:sp>
    </p:spTree>
    <p:extLst>
      <p:ext uri="{BB962C8B-B14F-4D97-AF65-F5344CB8AC3E}">
        <p14:creationId xmlns:p14="http://schemas.microsoft.com/office/powerpoint/2010/main" val="284419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GB" noProof="0"/>
          </a:p>
        </p:txBody>
      </p:sp>
      <p:sp>
        <p:nvSpPr>
          <p:cNvPr id="4" name="Date Placeholder 3"/>
          <p:cNvSpPr>
            <a:spLocks noGrp="1"/>
          </p:cNvSpPr>
          <p:nvPr>
            <p:ph type="dt" sz="half" idx="10"/>
          </p:nvPr>
        </p:nvSpPr>
        <p:spPr>
          <a:xfrm>
            <a:off x="685800" y="6172200"/>
            <a:ext cx="1905000" cy="45720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172200"/>
            <a:ext cx="2895600" cy="45720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172200"/>
            <a:ext cx="1905000" cy="457200"/>
          </a:xfrm>
        </p:spPr>
        <p:txBody>
          <a:bodyPr/>
          <a:lstStyle>
            <a:lvl1pPr>
              <a:defRPr/>
            </a:lvl1pPr>
          </a:lstStyle>
          <a:p>
            <a:fld id="{FED5C4E1-D3BA-4EEF-AE5A-3F44C1D51DB4}" type="slidenum">
              <a:rPr lang="en-GB" altLang="en-US"/>
              <a:pPr/>
              <a:t>‹#›</a:t>
            </a:fld>
            <a:endParaRPr lang="en-GB" altLang="en-US"/>
          </a:p>
        </p:txBody>
      </p:sp>
    </p:spTree>
    <p:extLst>
      <p:ext uri="{BB962C8B-B14F-4D97-AF65-F5344CB8AC3E}">
        <p14:creationId xmlns:p14="http://schemas.microsoft.com/office/powerpoint/2010/main" val="401398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1013E4E-C663-4E44-BD75-5DCA4CC53766}" type="datetimeFigureOut">
              <a:rPr lang="en-US">
                <a:solidFill>
                  <a:srgbClr val="4E3B30"/>
                </a:solidFill>
              </a:rPr>
              <a:pPr>
                <a:defRPr/>
              </a:pPr>
              <a:t>8/12/2014</a:t>
            </a:fld>
            <a:endParaRPr lang="en-GB">
              <a:solidFill>
                <a:srgbClr val="4E3B3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5FBAD41A-A68D-4701-A5EC-5E25E13FA1D9}"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43005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1"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9BA556E1-1390-469D-9F74-02A5BF3A7AE6}" type="datetimeFigureOut">
              <a:rPr lang="en-US"/>
              <a:pPr>
                <a:defRPr/>
              </a:pPr>
              <a:t>8/12/2014</a:t>
            </a:fld>
            <a:endParaRPr lang="en-GB"/>
          </a:p>
        </p:txBody>
      </p:sp>
      <p:sp>
        <p:nvSpPr>
          <p:cNvPr id="7" name="Slide Number Placeholder 9"/>
          <p:cNvSpPr>
            <a:spLocks noGrp="1"/>
          </p:cNvSpPr>
          <p:nvPr>
            <p:ph type="sldNum" sz="quarter" idx="11"/>
          </p:nvPr>
        </p:nvSpPr>
        <p:spPr/>
        <p:txBody>
          <a:bodyPr/>
          <a:lstStyle>
            <a:lvl1pPr>
              <a:defRPr smtClean="0">
                <a:solidFill>
                  <a:schemeClr val="bg2"/>
                </a:solidFill>
              </a:defRPr>
            </a:lvl1pPr>
          </a:lstStyle>
          <a:p>
            <a:pPr>
              <a:defRPr/>
            </a:pPr>
            <a:fld id="{241EEA77-E51B-4C8E-913C-418DE5A5FAF9}" type="slidenum">
              <a:rPr lang="en-GB" altLang="en-US">
                <a:solidFill>
                  <a:srgbClr val="FBEEC9"/>
                </a:solidFill>
              </a:rPr>
              <a:pPr>
                <a:defRPr/>
              </a:pPr>
              <a:t>‹#›</a:t>
            </a:fld>
            <a:endParaRPr lang="en-GB" altLang="en-US">
              <a:solidFill>
                <a:srgbClr val="FBEEC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54767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FB0D101-8CD0-4832-A04A-E85870D3E886}" type="datetimeFigureOut">
              <a:rPr lang="en-US">
                <a:solidFill>
                  <a:srgbClr val="4E3B30"/>
                </a:solidFill>
              </a:rPr>
              <a:pPr>
                <a:defRPr/>
              </a:pPr>
              <a:t>8/12/2014</a:t>
            </a:fld>
            <a:endParaRPr lang="en-GB">
              <a:solidFill>
                <a:srgbClr val="4E3B30"/>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B6C357A9-A064-40AB-8DCB-DA91C2753AAF}"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131601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3"/>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438403"/>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1CA9DDC2-DB76-4C23-A4A3-460CE47122B4}" type="datetimeFigureOut">
              <a:rPr lang="en-US">
                <a:solidFill>
                  <a:srgbClr val="4E3B30"/>
                </a:solidFill>
              </a:rPr>
              <a:pPr>
                <a:defRPr/>
              </a:pPr>
              <a:t>8/12/2014</a:t>
            </a:fld>
            <a:endParaRPr lang="en-GB">
              <a:solidFill>
                <a:srgbClr val="4E3B30"/>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05C18617-7D76-4AA6-94AB-C774222B50CC}"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87277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0E617F-F090-40B7-8A40-C3536503B4CF}" type="datetimeFigureOut">
              <a:rPr lang="en-US">
                <a:solidFill>
                  <a:srgbClr val="4E3B30"/>
                </a:solidFill>
              </a:rPr>
              <a:pPr>
                <a:defRPr/>
              </a:pPr>
              <a:t>8/12/2014</a:t>
            </a:fld>
            <a:endParaRPr lang="en-GB">
              <a:solidFill>
                <a:srgbClr val="4E3B30"/>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526CDEB4-3B42-4572-974C-06D5E67E8E2E}"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366792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2"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2CBC9E10-1EE2-4884-B852-E0E4F7D7C92E}" type="datetimeFigureOut">
              <a:rPr lang="en-US">
                <a:solidFill>
                  <a:srgbClr val="4E3B30"/>
                </a:solidFill>
              </a:rPr>
              <a:pPr>
                <a:defRPr/>
              </a:pPr>
              <a:t>8/12/2014</a:t>
            </a:fld>
            <a:endParaRPr lang="en-GB">
              <a:solidFill>
                <a:srgbClr val="4E3B30"/>
              </a:solidFill>
            </a:endParaRPr>
          </a:p>
        </p:txBody>
      </p:sp>
      <p:sp>
        <p:nvSpPr>
          <p:cNvPr id="4" name="Footer Placeholder 2"/>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3F85239-EC97-4DEA-809E-14A8CE3FE01E}" type="slidenum">
              <a:rPr lang="en-GB" altLang="en-US">
                <a:solidFill>
                  <a:srgbClr val="4E3B30"/>
                </a:solidFill>
              </a:rPr>
              <a:pPr>
                <a:defRPr/>
              </a:pPr>
              <a:t>‹#›</a:t>
            </a:fld>
            <a:endParaRPr lang="en-GB" altLang="en-US">
              <a:solidFill>
                <a:srgbClr val="4E3B30"/>
              </a:solidFill>
            </a:endParaRPr>
          </a:p>
        </p:txBody>
      </p:sp>
    </p:spTree>
    <p:extLst>
      <p:ext uri="{BB962C8B-B14F-4D97-AF65-F5344CB8AC3E}">
        <p14:creationId xmlns:p14="http://schemas.microsoft.com/office/powerpoint/2010/main" val="133801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7010400" y="150816"/>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609600" y="304804"/>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1"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AA41D15C-DAFE-42BF-A338-3604A7015191}" type="datetimeFigureOut">
              <a:rPr lang="en-US">
                <a:solidFill>
                  <a:srgbClr val="4E3B30"/>
                </a:solidFill>
              </a:rPr>
              <a:pPr>
                <a:defRPr/>
              </a:pPr>
              <a:t>8/12/2014</a:t>
            </a:fld>
            <a:endParaRPr lang="en-GB">
              <a:solidFill>
                <a:srgbClr val="4E3B30"/>
              </a:solidFill>
            </a:endParaRPr>
          </a:p>
        </p:txBody>
      </p:sp>
      <p:sp>
        <p:nvSpPr>
          <p:cNvPr id="9" name="Footer Placeholder 5"/>
          <p:cNvSpPr>
            <a:spLocks noGrp="1"/>
          </p:cNvSpPr>
          <p:nvPr>
            <p:ph type="ftr" sz="quarter" idx="11"/>
          </p:nvPr>
        </p:nvSpPr>
        <p:spPr/>
        <p:txBody>
          <a:bodyPr/>
          <a:lstStyle>
            <a:lvl1pPr>
              <a:defRPr/>
            </a:lvl1pPr>
          </a:lstStyle>
          <a:p>
            <a:pPr>
              <a:defRPr/>
            </a:pPr>
            <a:endParaRPr lang="en-GB">
              <a:solidFill>
                <a:srgbClr val="4E3B30"/>
              </a:solidFill>
            </a:endParaRPr>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pPr>
              <a:defRPr/>
            </a:pPr>
            <a:fld id="{D8A50D5D-4253-42F5-A224-DE52F2EA996F}" type="slidenum">
              <a:rPr lang="en-GB" altLang="en-US"/>
              <a:pPr>
                <a:defRPr/>
              </a:pPr>
              <a:t>‹#›</a:t>
            </a:fld>
            <a:endParaRPr lang="en-GB" altLang="en-US"/>
          </a:p>
        </p:txBody>
      </p:sp>
    </p:spTree>
    <p:extLst>
      <p:ext uri="{BB962C8B-B14F-4D97-AF65-F5344CB8AC3E}">
        <p14:creationId xmlns:p14="http://schemas.microsoft.com/office/powerpoint/2010/main" val="190118158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1"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8DE2A4A9-2799-44D4-AB9E-3D1DCA7C54C9}" type="datetimeFigureOut">
              <a:rPr lang="en-US">
                <a:solidFill>
                  <a:srgbClr val="FBEEC9"/>
                </a:solidFill>
              </a:rPr>
              <a:pPr>
                <a:defRPr/>
              </a:pPr>
              <a:t>8/12/2014</a:t>
            </a:fld>
            <a:endParaRPr lang="en-GB">
              <a:solidFill>
                <a:srgbClr val="FBEEC9"/>
              </a:solidFill>
            </a:endParaRPr>
          </a:p>
        </p:txBody>
      </p:sp>
      <p:sp>
        <p:nvSpPr>
          <p:cNvPr id="8" name="Footer Placeholder 5"/>
          <p:cNvSpPr>
            <a:spLocks noGrp="1"/>
          </p:cNvSpPr>
          <p:nvPr>
            <p:ph type="ftr" sz="quarter" idx="11"/>
          </p:nvPr>
        </p:nvSpPr>
        <p:spPr/>
        <p:txBody>
          <a:bodyPr/>
          <a:lstStyle>
            <a:lvl1pPr>
              <a:defRPr/>
            </a:lvl1pPr>
          </a:lstStyle>
          <a:p>
            <a:pPr>
              <a:defRPr/>
            </a:pPr>
            <a:endParaRPr lang="en-GB">
              <a:solidFill>
                <a:srgbClr val="FBEEC9"/>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165171E6-E74D-4DA8-92D7-9315A9E07147}" type="slidenum">
              <a:rPr lang="en-GB" altLang="en-US">
                <a:solidFill>
                  <a:srgbClr val="FBEEC9"/>
                </a:solidFill>
              </a:rPr>
              <a:pPr>
                <a:defRPr/>
              </a:pPr>
              <a:t>‹#›</a:t>
            </a:fld>
            <a:endParaRPr lang="en-GB" altLang="en-US">
              <a:solidFill>
                <a:srgbClr val="FBEEC9"/>
              </a:solidFill>
            </a:endParaRPr>
          </a:p>
        </p:txBody>
      </p:sp>
    </p:spTree>
    <p:extLst>
      <p:ext uri="{BB962C8B-B14F-4D97-AF65-F5344CB8AC3E}">
        <p14:creationId xmlns:p14="http://schemas.microsoft.com/office/powerpoint/2010/main" val="40185515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2"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1"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eaLnBrk="1" hangingPunct="1">
              <a:defRPr sz="1100">
                <a:solidFill>
                  <a:schemeClr val="tx2"/>
                </a:solidFill>
                <a:latin typeface="Arial" charset="0"/>
              </a:defRPr>
            </a:lvl1pPr>
          </a:lstStyle>
          <a:p>
            <a:pPr fontAlgn="base">
              <a:spcBef>
                <a:spcPct val="0"/>
              </a:spcBef>
              <a:spcAft>
                <a:spcPct val="0"/>
              </a:spcAft>
              <a:defRPr/>
            </a:pPr>
            <a:fld id="{08FFE53D-896D-4873-8966-2BB3604D9EF9}" type="datetimeFigureOut">
              <a:rPr lang="en-US">
                <a:solidFill>
                  <a:srgbClr val="4E3B30"/>
                </a:solidFill>
              </a:rPr>
              <a:pPr fontAlgn="base">
                <a:spcBef>
                  <a:spcPct val="0"/>
                </a:spcBef>
                <a:spcAft>
                  <a:spcPct val="0"/>
                </a:spcAft>
                <a:defRPr/>
              </a:pPr>
              <a:t>8/12/2014</a:t>
            </a:fld>
            <a:endParaRPr lang="en-GB">
              <a:solidFill>
                <a:srgbClr val="4E3B30"/>
              </a:solidFill>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eaLnBrk="1" hangingPunct="1">
              <a:defRPr sz="1100">
                <a:solidFill>
                  <a:schemeClr val="tx2"/>
                </a:solidFill>
                <a:latin typeface="Arial" charset="0"/>
              </a:defRPr>
            </a:lvl1pPr>
          </a:lstStyle>
          <a:p>
            <a:pPr fontAlgn="base">
              <a:spcBef>
                <a:spcPct val="0"/>
              </a:spcBef>
              <a:spcAft>
                <a:spcPct val="0"/>
              </a:spcAft>
              <a:defRPr/>
            </a:pPr>
            <a:endParaRPr lang="en-GB">
              <a:solidFill>
                <a:srgbClr val="4E3B30"/>
              </a:solidFill>
            </a:endParaRPr>
          </a:p>
        </p:txBody>
      </p:sp>
      <p:sp>
        <p:nvSpPr>
          <p:cNvPr id="6" name="Slide Number Placeholder 5"/>
          <p:cNvSpPr>
            <a:spLocks noGrp="1"/>
          </p:cNvSpPr>
          <p:nvPr>
            <p:ph type="sldNum" sz="quarter" idx="4"/>
          </p:nvPr>
        </p:nvSpPr>
        <p:spPr>
          <a:xfrm>
            <a:off x="8234363" y="6354767"/>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1100" smtClean="0">
                <a:solidFill>
                  <a:schemeClr val="tx2"/>
                </a:solidFill>
              </a:defRPr>
            </a:lvl1pPr>
          </a:lstStyle>
          <a:p>
            <a:pPr fontAlgn="base">
              <a:spcBef>
                <a:spcPct val="0"/>
              </a:spcBef>
              <a:spcAft>
                <a:spcPct val="0"/>
              </a:spcAft>
              <a:defRPr/>
            </a:pPr>
            <a:fld id="{65DAC3E1-F8A8-4A6C-BEF0-56D235F30F50}" type="slidenum">
              <a:rPr lang="en-GB" altLang="en-US">
                <a:solidFill>
                  <a:srgbClr val="4E3B30"/>
                </a:solidFill>
                <a:latin typeface="Arial" panose="020B0604020202020204" pitchFamily="34" charset="0"/>
              </a:rPr>
              <a:pPr fontAlgn="base">
                <a:spcBef>
                  <a:spcPct val="0"/>
                </a:spcBef>
                <a:spcAft>
                  <a:spcPct val="0"/>
                </a:spcAft>
                <a:defRPr/>
              </a:pPr>
              <a:t>‹#›</a:t>
            </a:fld>
            <a:endParaRPr lang="en-GB" altLang="en-US">
              <a:solidFill>
                <a:srgbClr val="4E3B30"/>
              </a:solidFill>
              <a:latin typeface="Arial" panose="020B0604020202020204" pitchFamily="34" charset="0"/>
            </a:endParaRPr>
          </a:p>
        </p:txBody>
      </p:sp>
    </p:spTree>
    <p:extLst>
      <p:ext uri="{BB962C8B-B14F-4D97-AF65-F5344CB8AC3E}">
        <p14:creationId xmlns:p14="http://schemas.microsoft.com/office/powerpoint/2010/main" val="3447057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anose="020B0603020102020204" pitchFamily="34" charset="0"/>
        </a:defRPr>
      </a:lvl2pPr>
      <a:lvl3pPr algn="ctr" rtl="0" eaLnBrk="0" fontAlgn="base" hangingPunct="0">
        <a:spcBef>
          <a:spcPct val="0"/>
        </a:spcBef>
        <a:spcAft>
          <a:spcPct val="0"/>
        </a:spcAft>
        <a:defRPr sz="3200">
          <a:solidFill>
            <a:schemeClr val="bg1"/>
          </a:solidFill>
          <a:latin typeface="Franklin Gothic Medium" panose="020B0603020102020204" pitchFamily="34" charset="0"/>
        </a:defRPr>
      </a:lvl3pPr>
      <a:lvl4pPr algn="ctr" rtl="0" eaLnBrk="0" fontAlgn="base" hangingPunct="0">
        <a:spcBef>
          <a:spcPct val="0"/>
        </a:spcBef>
        <a:spcAft>
          <a:spcPct val="0"/>
        </a:spcAft>
        <a:defRPr sz="3200">
          <a:solidFill>
            <a:schemeClr val="bg1"/>
          </a:solidFill>
          <a:latin typeface="Franklin Gothic Medium" panose="020B0603020102020204" pitchFamily="34" charset="0"/>
        </a:defRPr>
      </a:lvl4pPr>
      <a:lvl5pPr algn="ctr" rtl="0" eaLnBrk="0" fontAlgn="base" hangingPunct="0">
        <a:spcBef>
          <a:spcPct val="0"/>
        </a:spcBef>
        <a:spcAft>
          <a:spcPct val="0"/>
        </a:spcAft>
        <a:defRPr sz="3200">
          <a:solidFill>
            <a:schemeClr val="bg1"/>
          </a:solidFill>
          <a:latin typeface="Franklin Gothic Medium" panose="020B0603020102020204" pitchFamily="34" charset="0"/>
        </a:defRPr>
      </a:lvl5pPr>
      <a:lvl6pPr marL="457189" algn="ctr" rtl="0" fontAlgn="base">
        <a:spcBef>
          <a:spcPct val="0"/>
        </a:spcBef>
        <a:spcAft>
          <a:spcPct val="0"/>
        </a:spcAft>
        <a:defRPr sz="3200">
          <a:solidFill>
            <a:schemeClr val="bg1"/>
          </a:solidFill>
          <a:latin typeface="Franklin Gothic Medium" panose="020B0603020102020204" pitchFamily="34" charset="0"/>
        </a:defRPr>
      </a:lvl6pPr>
      <a:lvl7pPr marL="914377" algn="ctr" rtl="0" fontAlgn="base">
        <a:spcBef>
          <a:spcPct val="0"/>
        </a:spcBef>
        <a:spcAft>
          <a:spcPct val="0"/>
        </a:spcAft>
        <a:defRPr sz="3200">
          <a:solidFill>
            <a:schemeClr val="bg1"/>
          </a:solidFill>
          <a:latin typeface="Franklin Gothic Medium" panose="020B0603020102020204" pitchFamily="34" charset="0"/>
        </a:defRPr>
      </a:lvl7pPr>
      <a:lvl8pPr marL="1371566" algn="ctr" rtl="0" fontAlgn="base">
        <a:spcBef>
          <a:spcPct val="0"/>
        </a:spcBef>
        <a:spcAft>
          <a:spcPct val="0"/>
        </a:spcAft>
        <a:defRPr sz="3200">
          <a:solidFill>
            <a:schemeClr val="bg1"/>
          </a:solidFill>
          <a:latin typeface="Franklin Gothic Medium" panose="020B0603020102020204" pitchFamily="34" charset="0"/>
        </a:defRPr>
      </a:lvl8pPr>
      <a:lvl9pPr marL="1828754" algn="ctr" rtl="0" fontAlgn="base">
        <a:spcBef>
          <a:spcPct val="0"/>
        </a:spcBef>
        <a:spcAft>
          <a:spcPct val="0"/>
        </a:spcAft>
        <a:defRPr sz="3200">
          <a:solidFill>
            <a:schemeClr val="bg1"/>
          </a:solidFill>
          <a:latin typeface="Franklin Gothic Medium" panose="020B0603020102020204" pitchFamily="34" charset="0"/>
        </a:defRPr>
      </a:lvl9pPr>
    </p:titleStyle>
    <p:bodyStyle>
      <a:lvl1pPr marL="273044" indent="-228594" algn="l" rtl="0" eaLnBrk="0" fontAlgn="base" hangingPunct="0">
        <a:spcBef>
          <a:spcPct val="20000"/>
        </a:spcBef>
        <a:spcAft>
          <a:spcPct val="0"/>
        </a:spcAft>
        <a:buClr>
          <a:schemeClr val="accent1"/>
        </a:buClr>
        <a:buFont typeface="Wingdings 2" panose="05020102010507070707" pitchFamily="18" charset="2"/>
        <a:buChar char=""/>
        <a:defRPr sz="2000" kern="1200" spc="151">
          <a:solidFill>
            <a:schemeClr val="tx2"/>
          </a:solidFill>
          <a:latin typeface="+mn-lt"/>
          <a:ea typeface="+mn-ea"/>
          <a:cs typeface="+mn-cs"/>
        </a:defRPr>
      </a:lvl1pPr>
      <a:lvl2pPr marL="547674" indent="-182558"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05" indent="-182558" algn="l" rtl="0" eaLnBrk="0" fontAlgn="base" hangingPunct="0">
        <a:spcBef>
          <a:spcPct val="20000"/>
        </a:spcBef>
        <a:spcAft>
          <a:spcPct val="0"/>
        </a:spcAft>
        <a:buClr>
          <a:srgbClr val="6BB1C9"/>
        </a:buClr>
        <a:buFont typeface="Wingdings" panose="05000000000000000000" pitchFamily="2" charset="2"/>
        <a:buChar char="§"/>
        <a:defRPr sz="1600" kern="1200" spc="100">
          <a:solidFill>
            <a:schemeClr val="tx2"/>
          </a:solidFill>
          <a:latin typeface="+mn-lt"/>
          <a:ea typeface="+mn-ea"/>
          <a:cs typeface="+mn-cs"/>
        </a:defRPr>
      </a:lvl3pPr>
      <a:lvl4pPr marL="1096935" indent="-182558" algn="l" rtl="0" eaLnBrk="0" fontAlgn="base" hangingPunct="0">
        <a:spcBef>
          <a:spcPct val="20000"/>
        </a:spcBef>
        <a:spcAft>
          <a:spcPct val="0"/>
        </a:spcAft>
        <a:buClr>
          <a:srgbClr val="6585CF"/>
        </a:buClr>
        <a:buFont typeface="Wingdings" panose="05000000000000000000" pitchFamily="2" charset="2"/>
        <a:buChar char="§"/>
        <a:defRPr sz="1400" kern="1200">
          <a:solidFill>
            <a:schemeClr val="tx2"/>
          </a:solidFill>
          <a:latin typeface="+mn-lt"/>
          <a:ea typeface="+mn-ea"/>
          <a:cs typeface="+mn-cs"/>
        </a:defRPr>
      </a:lvl4pPr>
      <a:lvl5pPr marL="1279493" indent="-182558" algn="l" rtl="0" eaLnBrk="0" fontAlgn="base" hangingPunct="0">
        <a:spcBef>
          <a:spcPct val="20000"/>
        </a:spcBef>
        <a:spcAft>
          <a:spcPct val="0"/>
        </a:spcAft>
        <a:buClr>
          <a:srgbClr val="A379BB"/>
        </a:buClr>
        <a:buFont typeface="Wingdings" panose="05000000000000000000" pitchFamily="2" charset="2"/>
        <a:buChar char="§"/>
        <a:defRPr sz="1300" kern="1200" spc="10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http://www.pyramidposters.com/UserData/Poster/Poster_9169.jp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http://www.pyramidposters.com/UserData/Poster/Poster_9169.jpg"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http://history.acusd.edu/gen/WW2Timeline/images/28-1120ah.jpg" TargetMode="External"/><Relationship Id="rId5" Type="http://schemas.openxmlformats.org/officeDocument/2006/relationships/image" Target="../media/image19.jpeg"/><Relationship Id="rId4" Type="http://schemas.openxmlformats.org/officeDocument/2006/relationships/hyperlink" Target="http://history.acusd.edu/gen/WW2Timeline/images/28-1120a.gi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http://www.geocities.com/larwilson2001/hitlercartoon.JPG"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http://history.acusd.edu/gen/WW2Timeline/images/28-1126ah.jpg" TargetMode="External"/><Relationship Id="rId5" Type="http://schemas.openxmlformats.org/officeDocument/2006/relationships/image" Target="../media/image23.jpeg"/><Relationship Id="rId4" Type="http://schemas.openxmlformats.org/officeDocument/2006/relationships/hyperlink" Target="http://history.acusd.edu/gen/WW2Timeline/images/28-1126a.gif"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http://history.acusd.edu/gen/WW2Timeline/images/1933h.jpg" TargetMode="External"/><Relationship Id="rId5" Type="http://schemas.openxmlformats.org/officeDocument/2006/relationships/image" Target="../media/image4.jpeg"/><Relationship Id="rId4" Type="http://schemas.openxmlformats.org/officeDocument/2006/relationships/hyperlink" Target="http://history.acusd.edu/gen/WW2Timeline/images2/1933.jp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8.jpeg"/><Relationship Id="rId4" Type="http://schemas.openxmlformats.org/officeDocument/2006/relationships/hyperlink" Target="http://www.google.com/url?sa=i&amp;rct=j&amp;q=SA+hitler+nazi+germany&amp;source=images&amp;cd=&amp;cad=rja&amp;docid=n4XMYKYgyYk9TM&amp;tbnid=1Gp3AbmUx3vchM:&amp;ved=0CAUQjRw&amp;url=http://germanmilitariacollectibles.com/blog/labels/ss.html&amp;ei=uIQ4UeHfPLHs0gWRl4HQCA&amp;psig=AFQjCNEmV5sZZhKi9qiXXDJiTa175RoaRg&amp;ust=1362744779745932"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hyperlink" Target="http://www.google.com/url?sa=i&amp;rct=j&amp;q=majority&amp;source=images&amp;cd=&amp;cad=rja&amp;docid=4IKjvqpC9QcdeM&amp;tbnid=7zRMX9mt8uWJIM:&amp;ved=0CAUQjRw&amp;url=http://www.eylat.org/mr.htm&amp;ei=HYY4UZOKFZKa1AWy0ICwCA&amp;psig=AFQjCNE-4KrWuQMP5ZEz8TaBy-FSbqFVSA&amp;ust=1362745227317215"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http://en.wikipedia.org/upload/0/0e/Reichstagfire.jpg"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9.xml"/><Relationship Id="rId7" Type="http://schemas.openxmlformats.org/officeDocument/2006/relationships/image" Target="http://www.spartacus.schoolnet.co.uk/GERlubbe.JPG"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http://www.pyramidposters.com/UserData/Poster/Poster_916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p:txBody>
          <a:bodyPr>
            <a:normAutofit/>
          </a:bodyPr>
          <a:lstStyle/>
          <a:p>
            <a:pPr eaLnBrk="1" fontAlgn="auto" hangingPunct="1">
              <a:spcBef>
                <a:spcPts val="580"/>
              </a:spcBef>
              <a:spcAft>
                <a:spcPts val="0"/>
              </a:spcAft>
              <a:buFont typeface="Wingdings 2"/>
              <a:buNone/>
              <a:defRPr/>
            </a:pPr>
            <a:r>
              <a:rPr lang="en-GB" dirty="0">
                <a:latin typeface="+mj-lt"/>
              </a:rPr>
              <a:t>Hitler’s takeover of government after January 1933</a:t>
            </a:r>
          </a:p>
        </p:txBody>
      </p:sp>
      <p:sp>
        <p:nvSpPr>
          <p:cNvPr id="7171" name="Rectangle 2"/>
          <p:cNvSpPr>
            <a:spLocks noGrp="1" noChangeArrowheads="1"/>
          </p:cNvSpPr>
          <p:nvPr>
            <p:ph type="ctrTitle"/>
          </p:nvPr>
        </p:nvSpPr>
        <p:spPr>
          <a:xfrm>
            <a:off x="-1294326" y="0"/>
            <a:ext cx="8229600" cy="1470025"/>
          </a:xfrm>
        </p:spPr>
        <p:txBody>
          <a:bodyPr/>
          <a:lstStyle/>
          <a:p>
            <a:pPr eaLnBrk="1" hangingPunct="1"/>
            <a:r>
              <a:rPr lang="en-GB" altLang="en-US" dirty="0" smtClean="0"/>
              <a:t>Taking Complete Power</a:t>
            </a:r>
          </a:p>
        </p:txBody>
      </p:sp>
      <p:pic>
        <p:nvPicPr>
          <p:cNvPr id="7172" name="Picture 5" descr="94463960_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11" y="1761298"/>
            <a:ext cx="6370824" cy="35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10966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Deans\4D\reichstag 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413" y="0"/>
            <a:ext cx="5083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41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719263"/>
            <a:ext cx="4693275" cy="4406900"/>
          </a:xfrm>
          <a:noFill/>
        </p:spPr>
        <p:txBody>
          <a:bodyPr>
            <a:noAutofit/>
          </a:bodyPr>
          <a:lstStyle/>
          <a:p>
            <a:pPr marL="274320" indent="-274320" eaLnBrk="1" fontAlgn="auto" hangingPunct="1">
              <a:spcBef>
                <a:spcPts val="580"/>
              </a:spcBef>
              <a:spcAft>
                <a:spcPts val="0"/>
              </a:spcAft>
              <a:buFont typeface="Wingdings 2"/>
              <a:buChar char=""/>
              <a:defRPr/>
            </a:pPr>
            <a:r>
              <a:rPr lang="en-GB" sz="2400" dirty="0"/>
              <a:t>Van der </a:t>
            </a:r>
            <a:r>
              <a:rPr lang="en-GB" sz="2400" dirty="0" err="1"/>
              <a:t>Lubbe</a:t>
            </a:r>
            <a:r>
              <a:rPr lang="en-GB" sz="2400" dirty="0"/>
              <a:t> and four other communists were arrested and charged with arson and attempting to overthrow the </a:t>
            </a:r>
            <a:r>
              <a:rPr lang="en-GB" sz="2400" dirty="0" smtClean="0"/>
              <a:t>government.</a:t>
            </a:r>
            <a:endParaRPr lang="en-GB" sz="2400" dirty="0"/>
          </a:p>
          <a:p>
            <a:pPr marL="274320" indent="-274320" eaLnBrk="1" fontAlgn="auto" hangingPunct="1">
              <a:spcBef>
                <a:spcPts val="580"/>
              </a:spcBef>
              <a:spcAft>
                <a:spcPts val="0"/>
              </a:spcAft>
              <a:buFont typeface="Wingdings 2"/>
              <a:buChar char=""/>
              <a:defRPr/>
            </a:pPr>
            <a:endParaRPr lang="en-GB" sz="2400" dirty="0"/>
          </a:p>
          <a:p>
            <a:pPr marL="274320" indent="-274320" eaLnBrk="1" fontAlgn="auto" hangingPunct="1">
              <a:spcBef>
                <a:spcPts val="580"/>
              </a:spcBef>
              <a:spcAft>
                <a:spcPts val="0"/>
              </a:spcAft>
              <a:buFont typeface="Wingdings 2"/>
              <a:buChar char=""/>
              <a:defRPr/>
            </a:pPr>
            <a:r>
              <a:rPr lang="en-GB" sz="2400" dirty="0" smtClean="0"/>
              <a:t>Although van der </a:t>
            </a:r>
            <a:r>
              <a:rPr lang="en-GB" sz="2400" dirty="0" err="1" smtClean="0"/>
              <a:t>Lubbe</a:t>
            </a:r>
            <a:r>
              <a:rPr lang="en-GB" sz="2400" dirty="0" smtClean="0"/>
              <a:t> confessed to the crime, many people believed that the real culprits were the Nazi Party, probably members of the </a:t>
            </a:r>
            <a:r>
              <a:rPr lang="en-GB" sz="2400" dirty="0" smtClean="0"/>
              <a:t>SA.</a:t>
            </a:r>
            <a:endParaRPr lang="en-GB" sz="2400" dirty="0" smtClean="0"/>
          </a:p>
          <a:p>
            <a:pPr marL="274320" indent="-274320" eaLnBrk="1" fontAlgn="auto" hangingPunct="1">
              <a:spcBef>
                <a:spcPts val="580"/>
              </a:spcBef>
              <a:spcAft>
                <a:spcPts val="0"/>
              </a:spcAft>
              <a:buFont typeface="Wingdings 2"/>
              <a:buChar char=""/>
              <a:defRPr/>
            </a:pPr>
            <a:endParaRPr lang="en-GB" sz="2400" dirty="0"/>
          </a:p>
        </p:txBody>
      </p:sp>
      <p:sp>
        <p:nvSpPr>
          <p:cNvPr id="2" name="Title 1"/>
          <p:cNvSpPr>
            <a:spLocks noGrp="1"/>
          </p:cNvSpPr>
          <p:nvPr>
            <p:ph type="title"/>
          </p:nvPr>
        </p:nvSpPr>
        <p:spPr/>
        <p:txBody>
          <a:bodyPr/>
          <a:lstStyle/>
          <a:p>
            <a:r>
              <a:rPr lang="en-GB" dirty="0" smtClean="0"/>
              <a:t>Who had the most to gain?</a:t>
            </a:r>
            <a:endParaRPr lang="en-GB" dirty="0"/>
          </a:p>
        </p:txBody>
      </p:sp>
      <p:pic>
        <p:nvPicPr>
          <p:cNvPr id="17411" name="Picture 2" descr="F:\Deans\4D\reichstag fire accus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258" y="1603353"/>
            <a:ext cx="34210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74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2"/>
          <p:cNvSpPr>
            <a:spLocks noGrp="1"/>
          </p:cNvSpPr>
          <p:nvPr>
            <p:ph idx="1"/>
          </p:nvPr>
        </p:nvSpPr>
        <p:spPr>
          <a:xfrm>
            <a:off x="381001" y="1719263"/>
            <a:ext cx="5350098" cy="4406900"/>
          </a:xfrm>
          <a:noFill/>
        </p:spPr>
        <p:txBody>
          <a:bodyPr>
            <a:noAutofit/>
          </a:bodyPr>
          <a:lstStyle/>
          <a:p>
            <a:pPr eaLnBrk="1" hangingPunct="1">
              <a:defRPr/>
            </a:pPr>
            <a:r>
              <a:rPr lang="en-GB" sz="2400" dirty="0" smtClean="0"/>
              <a:t>The Nazis said van der </a:t>
            </a:r>
            <a:r>
              <a:rPr lang="en-GB" sz="2400" dirty="0" err="1" smtClean="0"/>
              <a:t>Lubbe</a:t>
            </a:r>
            <a:r>
              <a:rPr lang="en-GB" sz="2400" dirty="0" smtClean="0"/>
              <a:t> was a member of the Communist </a:t>
            </a:r>
            <a:r>
              <a:rPr lang="en-GB" sz="2400" dirty="0" smtClean="0"/>
              <a:t>Party.</a:t>
            </a:r>
            <a:endParaRPr lang="en-GB" sz="2400" dirty="0" smtClean="0"/>
          </a:p>
          <a:p>
            <a:pPr eaLnBrk="1" hangingPunct="1">
              <a:buFont typeface="Wingdings 2" panose="05020102010507070707" pitchFamily="18" charset="2"/>
              <a:buNone/>
              <a:defRPr/>
            </a:pPr>
            <a:endParaRPr lang="en-GB" sz="2400" dirty="0" smtClean="0"/>
          </a:p>
          <a:p>
            <a:pPr eaLnBrk="1" hangingPunct="1">
              <a:defRPr/>
            </a:pPr>
            <a:r>
              <a:rPr lang="en-GB" sz="2400" dirty="0" smtClean="0"/>
              <a:t>However, the fire was found to have started in at least </a:t>
            </a:r>
            <a:r>
              <a:rPr lang="en-GB" sz="2400" b="1" dirty="0" smtClean="0"/>
              <a:t>20</a:t>
            </a:r>
            <a:r>
              <a:rPr lang="en-GB" sz="2400" dirty="0" smtClean="0"/>
              <a:t> different places AND large amounts of chemicals and petrol had been </a:t>
            </a:r>
            <a:r>
              <a:rPr lang="en-GB" sz="2400" dirty="0" smtClean="0"/>
              <a:t>used.</a:t>
            </a:r>
            <a:endParaRPr lang="en-GB" sz="2400" dirty="0" smtClean="0"/>
          </a:p>
          <a:p>
            <a:pPr eaLnBrk="1" hangingPunct="1">
              <a:buFont typeface="Wingdings 2" panose="05020102010507070707" pitchFamily="18" charset="2"/>
              <a:buNone/>
              <a:defRPr/>
            </a:pPr>
            <a:endParaRPr lang="en-GB" sz="2400" dirty="0" smtClean="0"/>
          </a:p>
          <a:p>
            <a:pPr eaLnBrk="1" hangingPunct="1">
              <a:defRPr/>
            </a:pPr>
            <a:r>
              <a:rPr lang="en-GB" sz="2400" b="1" dirty="0" smtClean="0"/>
              <a:t>Could one man do this?</a:t>
            </a:r>
          </a:p>
          <a:p>
            <a:pPr eaLnBrk="1" hangingPunct="1">
              <a:buFont typeface="Arial" pitchFamily="34" charset="0"/>
              <a:buNone/>
              <a:defRPr/>
            </a:pPr>
            <a:endParaRPr lang="en-GB" sz="2400" dirty="0" smtClean="0"/>
          </a:p>
        </p:txBody>
      </p:sp>
      <p:sp>
        <p:nvSpPr>
          <p:cNvPr id="18434" name="Title 1"/>
          <p:cNvSpPr>
            <a:spLocks noGrp="1"/>
          </p:cNvSpPr>
          <p:nvPr>
            <p:ph type="title"/>
          </p:nvPr>
        </p:nvSpPr>
        <p:spPr/>
        <p:txBody>
          <a:bodyPr/>
          <a:lstStyle/>
          <a:p>
            <a:pPr eaLnBrk="1" hangingPunct="1"/>
            <a:r>
              <a:rPr lang="en-GB" altLang="en-US" smtClean="0"/>
              <a:t>Suspicious?</a:t>
            </a:r>
          </a:p>
        </p:txBody>
      </p:sp>
      <p:pic>
        <p:nvPicPr>
          <p:cNvPr id="18436" name="Picture 5" descr="http://www.pyramidposters.com/UserData/Poster/Poster_9169.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60290" y="2422525"/>
            <a:ext cx="3000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20885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719263"/>
            <a:ext cx="3637207" cy="4406900"/>
          </a:xfrm>
          <a:noFill/>
        </p:spPr>
        <p:txBody>
          <a:bodyPr>
            <a:noAutofit/>
          </a:bodyPr>
          <a:lstStyle/>
          <a:p>
            <a:pPr eaLnBrk="1" hangingPunct="1">
              <a:defRPr/>
            </a:pPr>
            <a:r>
              <a:rPr lang="en-GB" sz="2400" dirty="0" smtClean="0"/>
              <a:t>Van der </a:t>
            </a:r>
            <a:r>
              <a:rPr lang="en-GB" sz="2400" dirty="0" err="1" smtClean="0"/>
              <a:t>Lubbe</a:t>
            </a:r>
            <a:r>
              <a:rPr lang="en-GB" sz="2400" dirty="0" smtClean="0"/>
              <a:t>, a known Communist, was discovered on the </a:t>
            </a:r>
            <a:r>
              <a:rPr lang="en-GB" sz="2400" dirty="0" smtClean="0"/>
              <a:t>premises.</a:t>
            </a:r>
            <a:endParaRPr lang="en-GB" sz="2400" dirty="0" smtClean="0"/>
          </a:p>
          <a:p>
            <a:pPr eaLnBrk="1" hangingPunct="1">
              <a:buFont typeface="Wingdings 2" panose="05020102010507070707" pitchFamily="18" charset="2"/>
              <a:buNone/>
              <a:defRPr/>
            </a:pPr>
            <a:endParaRPr lang="en-GB" sz="2400" dirty="0" smtClean="0"/>
          </a:p>
          <a:p>
            <a:pPr eaLnBrk="1" hangingPunct="1">
              <a:defRPr/>
            </a:pPr>
            <a:r>
              <a:rPr lang="en-GB" sz="2400" dirty="0" smtClean="0"/>
              <a:t>He had organised Communist meetings in the </a:t>
            </a:r>
            <a:r>
              <a:rPr lang="en-GB" sz="2400" dirty="0" smtClean="0"/>
              <a:t>past.</a:t>
            </a:r>
            <a:endParaRPr lang="en-GB" sz="2400" dirty="0" smtClean="0"/>
          </a:p>
          <a:p>
            <a:pPr eaLnBrk="1" hangingPunct="1">
              <a:buFont typeface="Wingdings 2" panose="05020102010507070707" pitchFamily="18" charset="2"/>
              <a:buNone/>
              <a:defRPr/>
            </a:pPr>
            <a:endParaRPr lang="en-GB" sz="2400" dirty="0" smtClean="0"/>
          </a:p>
          <a:p>
            <a:pPr eaLnBrk="1" hangingPunct="1">
              <a:defRPr/>
            </a:pPr>
            <a:r>
              <a:rPr lang="en-GB" sz="2400" dirty="0" smtClean="0"/>
              <a:t>He confessed to the </a:t>
            </a:r>
            <a:r>
              <a:rPr lang="en-GB" sz="2400" dirty="0" smtClean="0"/>
              <a:t>crime.</a:t>
            </a:r>
            <a:endParaRPr lang="en-GB" sz="2400" dirty="0" smtClean="0"/>
          </a:p>
          <a:p>
            <a:pPr eaLnBrk="1" hangingPunct="1">
              <a:defRPr/>
            </a:pPr>
            <a:endParaRPr lang="en-GB" sz="2400" dirty="0" smtClean="0"/>
          </a:p>
        </p:txBody>
      </p:sp>
      <p:sp>
        <p:nvSpPr>
          <p:cNvPr id="2" name="Title 1"/>
          <p:cNvSpPr>
            <a:spLocks noGrp="1"/>
          </p:cNvSpPr>
          <p:nvPr>
            <p:ph type="title"/>
          </p:nvPr>
        </p:nvSpPr>
        <p:spPr/>
        <p:txBody>
          <a:bodyPr>
            <a:normAutofit/>
          </a:bodyPr>
          <a:lstStyle/>
          <a:p>
            <a:pPr eaLnBrk="1" fontAlgn="auto" hangingPunct="1">
              <a:spcAft>
                <a:spcPts val="0"/>
              </a:spcAft>
              <a:defRPr/>
            </a:pPr>
            <a:r>
              <a:rPr lang="en-GB" dirty="0" smtClean="0"/>
              <a:t>The Case Against the Communists</a:t>
            </a:r>
            <a:endParaRPr lang="en-GB" dirty="0"/>
          </a:p>
        </p:txBody>
      </p:sp>
      <p:grpSp>
        <p:nvGrpSpPr>
          <p:cNvPr id="19460" name="Group 5"/>
          <p:cNvGrpSpPr>
            <a:grpSpLocks/>
          </p:cNvGrpSpPr>
          <p:nvPr/>
        </p:nvGrpSpPr>
        <p:grpSpPr bwMode="auto">
          <a:xfrm>
            <a:off x="4660900" y="1857375"/>
            <a:ext cx="4268788" cy="3121025"/>
            <a:chOff x="4660387" y="1857364"/>
            <a:chExt cx="4269331" cy="3121028"/>
          </a:xfrm>
        </p:grpSpPr>
        <p:pic>
          <p:nvPicPr>
            <p:cNvPr id="19461" name="Picture 2" descr="F:\Deans\4D\trial van der lub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387" y="1857364"/>
              <a:ext cx="4269331" cy="312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http://www.pyramidposters.com/UserData/Poster/Poster_9169.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143636" y="3143248"/>
              <a:ext cx="285753" cy="28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798032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1" y="1719263"/>
            <a:ext cx="4049331" cy="4406900"/>
          </a:xfrm>
          <a:noFill/>
        </p:spPr>
        <p:txBody>
          <a:bodyPr>
            <a:noAutofit/>
          </a:bodyPr>
          <a:lstStyle/>
          <a:p>
            <a:pPr eaLnBrk="1" hangingPunct="1">
              <a:lnSpc>
                <a:spcPct val="90000"/>
              </a:lnSpc>
              <a:defRPr/>
            </a:pPr>
            <a:r>
              <a:rPr lang="en-GB" sz="2800" dirty="0" smtClean="0"/>
              <a:t>The Nazi Party were the largest party in the Reichstag but did not have a clear </a:t>
            </a:r>
            <a:r>
              <a:rPr lang="en-GB" sz="2800" dirty="0" smtClean="0"/>
              <a:t>majority.</a:t>
            </a:r>
            <a:endParaRPr lang="en-GB" sz="2800" dirty="0" smtClean="0"/>
          </a:p>
          <a:p>
            <a:pPr eaLnBrk="1" hangingPunct="1">
              <a:lnSpc>
                <a:spcPct val="90000"/>
              </a:lnSpc>
              <a:buFont typeface="Wingdings 2" panose="05020102010507070707" pitchFamily="18" charset="2"/>
              <a:buNone/>
              <a:defRPr/>
            </a:pPr>
            <a:endParaRPr lang="en-GB" sz="2800" dirty="0" smtClean="0"/>
          </a:p>
          <a:p>
            <a:pPr eaLnBrk="1" hangingPunct="1">
              <a:lnSpc>
                <a:spcPct val="90000"/>
              </a:lnSpc>
              <a:defRPr/>
            </a:pPr>
            <a:r>
              <a:rPr lang="en-GB" sz="2800" dirty="0" smtClean="0"/>
              <a:t>Elimination of the Communist </a:t>
            </a:r>
            <a:r>
              <a:rPr lang="en-GB" sz="2800" dirty="0" smtClean="0"/>
              <a:t>Party </a:t>
            </a:r>
            <a:r>
              <a:rPr lang="en-GB" sz="2800" dirty="0" smtClean="0"/>
              <a:t>would give them a clear </a:t>
            </a:r>
            <a:r>
              <a:rPr lang="en-GB" sz="2800" dirty="0" smtClean="0"/>
              <a:t>majority.</a:t>
            </a:r>
            <a:endParaRPr lang="en-GB" sz="2800" dirty="0" smtClean="0"/>
          </a:p>
          <a:p>
            <a:pPr eaLnBrk="1" hangingPunct="1">
              <a:lnSpc>
                <a:spcPct val="90000"/>
              </a:lnSpc>
              <a:defRPr/>
            </a:pPr>
            <a:endParaRPr lang="en-GB" sz="2800" dirty="0" smtClean="0"/>
          </a:p>
        </p:txBody>
      </p:sp>
      <p:sp>
        <p:nvSpPr>
          <p:cNvPr id="3" name="Title 2"/>
          <p:cNvSpPr>
            <a:spLocks noGrp="1"/>
          </p:cNvSpPr>
          <p:nvPr>
            <p:ph type="title"/>
          </p:nvPr>
        </p:nvSpPr>
        <p:spPr/>
        <p:txBody>
          <a:bodyPr>
            <a:normAutofit/>
          </a:bodyPr>
          <a:lstStyle/>
          <a:p>
            <a:pPr eaLnBrk="1" fontAlgn="auto" hangingPunct="1">
              <a:spcAft>
                <a:spcPts val="0"/>
              </a:spcAft>
              <a:defRPr/>
            </a:pPr>
            <a:r>
              <a:rPr lang="en-GB" dirty="0" smtClean="0"/>
              <a:t>The Case Against the Nazi Party</a:t>
            </a:r>
            <a:endParaRPr lang="en-GB" dirty="0"/>
          </a:p>
        </p:txBody>
      </p:sp>
      <p:pic>
        <p:nvPicPr>
          <p:cNvPr id="20484" name="Picture 2" descr="http://www.edupics.com/berlin-reichstag-2-t13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2286000"/>
            <a:ext cx="370522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96318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2" y="1719263"/>
            <a:ext cx="8698249" cy="4406900"/>
          </a:xfrm>
          <a:noFill/>
        </p:spPr>
        <p:txBody>
          <a:bodyPr>
            <a:noAutofit/>
          </a:bodyPr>
          <a:lstStyle/>
          <a:p>
            <a:pPr eaLnBrk="1" hangingPunct="1">
              <a:defRPr/>
            </a:pPr>
            <a:r>
              <a:rPr lang="en-GB" sz="2800" dirty="0" smtClean="0"/>
              <a:t>Would van </a:t>
            </a:r>
            <a:r>
              <a:rPr lang="en-GB" sz="2800" dirty="0" err="1" smtClean="0"/>
              <a:t>der</a:t>
            </a:r>
            <a:r>
              <a:rPr lang="en-GB" sz="2800" dirty="0" smtClean="0"/>
              <a:t> </a:t>
            </a:r>
            <a:r>
              <a:rPr lang="en-GB" sz="2800" dirty="0" err="1" smtClean="0"/>
              <a:t>Lubbe</a:t>
            </a:r>
            <a:r>
              <a:rPr lang="en-GB" sz="2800" dirty="0" smtClean="0"/>
              <a:t> would have been able to start fires which caused so much damage alone?</a:t>
            </a:r>
          </a:p>
          <a:p>
            <a:pPr eaLnBrk="1" hangingPunct="1">
              <a:buFont typeface="Wingdings 2" panose="05020102010507070707" pitchFamily="18" charset="2"/>
              <a:buNone/>
              <a:defRPr/>
            </a:pPr>
            <a:endParaRPr lang="en-GB" sz="2800" dirty="0" smtClean="0"/>
          </a:p>
          <a:p>
            <a:pPr eaLnBrk="1" hangingPunct="1">
              <a:defRPr/>
            </a:pPr>
            <a:r>
              <a:rPr lang="en-GB" sz="2800" dirty="0" smtClean="0"/>
              <a:t>He had a history of mental illness and was </a:t>
            </a:r>
            <a:r>
              <a:rPr lang="en-GB" sz="2800" dirty="0" smtClean="0"/>
              <a:t>unstable.</a:t>
            </a:r>
            <a:endParaRPr lang="en-GB" sz="2800" dirty="0" smtClean="0"/>
          </a:p>
          <a:p>
            <a:pPr eaLnBrk="1" hangingPunct="1">
              <a:buFont typeface="Wingdings 2" panose="05020102010507070707" pitchFamily="18" charset="2"/>
              <a:buNone/>
              <a:defRPr/>
            </a:pPr>
            <a:endParaRPr lang="en-GB" sz="2800" dirty="0" smtClean="0"/>
          </a:p>
          <a:p>
            <a:pPr eaLnBrk="1" hangingPunct="1">
              <a:defRPr/>
            </a:pPr>
            <a:r>
              <a:rPr lang="en-GB" sz="2800" dirty="0" smtClean="0"/>
              <a:t>Karl Ernst, leader of the Berlin SA was overheard saying that if he had played a part in starting the fire he would be foolish to admit </a:t>
            </a:r>
            <a:r>
              <a:rPr lang="en-GB" sz="2800" dirty="0" smtClean="0"/>
              <a:t>it.</a:t>
            </a:r>
            <a:endParaRPr lang="en-GB" sz="2800" dirty="0" smtClean="0"/>
          </a:p>
          <a:p>
            <a:pPr eaLnBrk="1" hangingPunct="1">
              <a:defRPr/>
            </a:pPr>
            <a:endParaRPr lang="en-GB" sz="2800" dirty="0" smtClean="0"/>
          </a:p>
        </p:txBody>
      </p:sp>
      <p:sp>
        <p:nvSpPr>
          <p:cNvPr id="2" name="Title 1"/>
          <p:cNvSpPr>
            <a:spLocks noGrp="1"/>
          </p:cNvSpPr>
          <p:nvPr>
            <p:ph type="title"/>
          </p:nvPr>
        </p:nvSpPr>
        <p:spPr/>
        <p:txBody>
          <a:bodyPr>
            <a:normAutofit/>
          </a:bodyPr>
          <a:lstStyle/>
          <a:p>
            <a:pPr eaLnBrk="1" fontAlgn="auto" hangingPunct="1">
              <a:spcAft>
                <a:spcPts val="0"/>
              </a:spcAft>
              <a:defRPr/>
            </a:pPr>
            <a:r>
              <a:rPr lang="en-GB" dirty="0" smtClean="0"/>
              <a:t>The Case Against the Nazi Party</a:t>
            </a:r>
            <a:endParaRPr lang="en-GB" dirty="0"/>
          </a:p>
        </p:txBody>
      </p:sp>
    </p:spTree>
    <p:custDataLst>
      <p:tags r:id="rId1"/>
    </p:custDataLst>
    <p:extLst>
      <p:ext uri="{BB962C8B-B14F-4D97-AF65-F5344CB8AC3E}">
        <p14:creationId xmlns:p14="http://schemas.microsoft.com/office/powerpoint/2010/main" val="1495723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idx="1"/>
          </p:nvPr>
        </p:nvSpPr>
        <p:spPr>
          <a:xfrm>
            <a:off x="381001" y="1719263"/>
            <a:ext cx="5401613" cy="4406900"/>
          </a:xfrm>
          <a:noFill/>
        </p:spPr>
        <p:txBody>
          <a:bodyPr>
            <a:noAutofit/>
          </a:bodyPr>
          <a:lstStyle/>
          <a:p>
            <a:pPr eaLnBrk="1" hangingPunct="1">
              <a:defRPr/>
            </a:pPr>
            <a:r>
              <a:rPr lang="en-GB" sz="2100" dirty="0" smtClean="0"/>
              <a:t>Hitler appeared at the Reichstag to give press interviews and </a:t>
            </a:r>
            <a:r>
              <a:rPr lang="en-GB" sz="2100" b="1" u="sng" dirty="0" smtClean="0"/>
              <a:t>blame the </a:t>
            </a:r>
            <a:r>
              <a:rPr lang="en-GB" sz="2100" b="1" u="sng" dirty="0" smtClean="0"/>
              <a:t>Communists.</a:t>
            </a:r>
            <a:endParaRPr lang="en-GB" sz="2100" b="1" u="sng" dirty="0" smtClean="0"/>
          </a:p>
          <a:p>
            <a:pPr eaLnBrk="1" hangingPunct="1">
              <a:buFont typeface="Wingdings 2" panose="05020102010507070707" pitchFamily="18" charset="2"/>
              <a:buNone/>
              <a:defRPr/>
            </a:pPr>
            <a:endParaRPr lang="en-GB" sz="2100" b="1" u="sng" dirty="0" smtClean="0"/>
          </a:p>
          <a:p>
            <a:pPr eaLnBrk="1" hangingPunct="1">
              <a:defRPr/>
            </a:pPr>
            <a:r>
              <a:rPr lang="en-GB" sz="2100" dirty="0" smtClean="0"/>
              <a:t>The Nazis used the fire to round up Communists and arrest </a:t>
            </a:r>
            <a:r>
              <a:rPr lang="en-GB" sz="2100" dirty="0" smtClean="0"/>
              <a:t>them.</a:t>
            </a:r>
            <a:endParaRPr lang="en-GB" sz="2100" dirty="0" smtClean="0"/>
          </a:p>
          <a:p>
            <a:pPr eaLnBrk="1" hangingPunct="1">
              <a:buFont typeface="Wingdings 2" panose="05020102010507070707" pitchFamily="18" charset="2"/>
              <a:buNone/>
              <a:defRPr/>
            </a:pPr>
            <a:r>
              <a:rPr lang="en-GB" sz="2100" dirty="0" smtClean="0"/>
              <a:t> </a:t>
            </a:r>
          </a:p>
          <a:p>
            <a:pPr eaLnBrk="1" hangingPunct="1">
              <a:defRPr/>
            </a:pPr>
            <a:r>
              <a:rPr lang="en-GB" sz="2100" dirty="0" smtClean="0"/>
              <a:t>Within hours 4,000 were </a:t>
            </a:r>
            <a:r>
              <a:rPr lang="en-GB" sz="2100" dirty="0" smtClean="0"/>
              <a:t>arrested.</a:t>
            </a:r>
            <a:endParaRPr lang="en-GB" sz="2100" dirty="0" smtClean="0"/>
          </a:p>
          <a:p>
            <a:pPr eaLnBrk="1" hangingPunct="1">
              <a:buFont typeface="Wingdings 2" panose="05020102010507070707" pitchFamily="18" charset="2"/>
              <a:buNone/>
              <a:defRPr/>
            </a:pPr>
            <a:endParaRPr lang="en-GB" sz="2100" dirty="0" smtClean="0"/>
          </a:p>
          <a:p>
            <a:pPr eaLnBrk="1" hangingPunct="1">
              <a:defRPr/>
            </a:pPr>
            <a:r>
              <a:rPr lang="en-GB" sz="2100" dirty="0" smtClean="0"/>
              <a:t>All Communist publications were </a:t>
            </a:r>
            <a:r>
              <a:rPr lang="en-GB" sz="2100" b="1" dirty="0" smtClean="0"/>
              <a:t>banned</a:t>
            </a:r>
            <a:r>
              <a:rPr lang="en-GB" sz="2100" dirty="0" smtClean="0"/>
              <a:t> </a:t>
            </a:r>
            <a:r>
              <a:rPr lang="en-GB" sz="2100" dirty="0" smtClean="0"/>
              <a:t>.</a:t>
            </a:r>
            <a:endParaRPr lang="en-GB" sz="2100" dirty="0" smtClean="0"/>
          </a:p>
          <a:p>
            <a:pPr eaLnBrk="1" hangingPunct="1">
              <a:buFont typeface="Wingdings 2" panose="05020102010507070707" pitchFamily="18" charset="2"/>
              <a:buNone/>
              <a:defRPr/>
            </a:pPr>
            <a:endParaRPr lang="en-GB" sz="2100" dirty="0" smtClean="0"/>
          </a:p>
          <a:p>
            <a:pPr eaLnBrk="1" hangingPunct="1">
              <a:defRPr/>
            </a:pPr>
            <a:r>
              <a:rPr lang="en-GB" sz="2100" dirty="0" smtClean="0"/>
              <a:t>The Communist Party was </a:t>
            </a:r>
            <a:r>
              <a:rPr lang="en-GB" sz="2100" b="1" dirty="0" smtClean="0"/>
              <a:t>outlawed</a:t>
            </a:r>
          </a:p>
          <a:p>
            <a:pPr eaLnBrk="1" hangingPunct="1">
              <a:buFont typeface="Arial" pitchFamily="34" charset="0"/>
              <a:buNone/>
              <a:defRPr/>
            </a:pPr>
            <a:endParaRPr lang="en-GB" sz="2100" dirty="0" smtClean="0"/>
          </a:p>
        </p:txBody>
      </p:sp>
      <p:sp>
        <p:nvSpPr>
          <p:cNvPr id="22530" name="Title 1"/>
          <p:cNvSpPr>
            <a:spLocks noGrp="1"/>
          </p:cNvSpPr>
          <p:nvPr>
            <p:ph type="title"/>
          </p:nvPr>
        </p:nvSpPr>
        <p:spPr/>
        <p:txBody>
          <a:bodyPr/>
          <a:lstStyle/>
          <a:p>
            <a:pPr eaLnBrk="1" hangingPunct="1"/>
            <a:r>
              <a:rPr lang="en-GB" altLang="en-US" smtClean="0"/>
              <a:t>The Consequences</a:t>
            </a:r>
          </a:p>
        </p:txBody>
      </p:sp>
      <p:pic>
        <p:nvPicPr>
          <p:cNvPr id="22532" name="Picture 7" descr="http://history.acusd.edu/gen/WW2Timeline/images/28-1120ah.jpg">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81700" y="2714625"/>
            <a:ext cx="297656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795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jonathanrick.com/wp-content/uploads/2004/05/adolf-hit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3500438"/>
            <a:ext cx="41338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214313" y="357188"/>
            <a:ext cx="5572125" cy="3000375"/>
          </a:xfrm>
          <a:prstGeom prst="wedgeRoundRectCallout">
            <a:avLst>
              <a:gd name="adj1" fmla="val 64924"/>
              <a:gd name="adj2" fmla="val 91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2400" dirty="0">
                <a:solidFill>
                  <a:schemeClr val="bg1"/>
                </a:solidFill>
              </a:rPr>
              <a:t>"The German people have been soft too long. Every Communist official must be shot. All Communist deputies must be hanged this very night. All friends of the Communists must be locked up. And that goes for the Social Democrats as well!" </a:t>
            </a:r>
          </a:p>
        </p:txBody>
      </p:sp>
    </p:spTree>
    <p:custDataLst>
      <p:tags r:id="rId1"/>
    </p:custDataLst>
    <p:extLst>
      <p:ext uri="{BB962C8B-B14F-4D97-AF65-F5344CB8AC3E}">
        <p14:creationId xmlns:p14="http://schemas.microsoft.com/office/powerpoint/2010/main" val="99065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212" y="1719263"/>
            <a:ext cx="5905499" cy="4926236"/>
          </a:xfrm>
          <a:noFill/>
        </p:spPr>
        <p:txBody>
          <a:bodyPr>
            <a:normAutofit fontScale="92500" lnSpcReduction="10000"/>
          </a:bodyPr>
          <a:lstStyle/>
          <a:p>
            <a:pPr eaLnBrk="1" hangingPunct="1">
              <a:lnSpc>
                <a:spcPct val="90000"/>
              </a:lnSpc>
              <a:defRPr/>
            </a:pPr>
            <a:r>
              <a:rPr lang="en-GB" sz="2800" dirty="0" smtClean="0"/>
              <a:t>On 28th February 1933 Adolf Hitler went to see President Hindenburg and told him that the fire was the result of a Communist </a:t>
            </a:r>
            <a:r>
              <a:rPr lang="en-GB" sz="2800" dirty="0" smtClean="0"/>
              <a:t>plot.</a:t>
            </a:r>
            <a:endParaRPr lang="en-GB" sz="2800" dirty="0" smtClean="0"/>
          </a:p>
          <a:p>
            <a:pPr eaLnBrk="1" hangingPunct="1">
              <a:lnSpc>
                <a:spcPct val="90000"/>
              </a:lnSpc>
              <a:buFont typeface="Wingdings 2" panose="05020102010507070707" pitchFamily="18" charset="2"/>
              <a:buNone/>
              <a:defRPr/>
            </a:pPr>
            <a:endParaRPr lang="en-GB" sz="2800" dirty="0" smtClean="0"/>
          </a:p>
          <a:p>
            <a:pPr eaLnBrk="1" hangingPunct="1">
              <a:lnSpc>
                <a:spcPct val="90000"/>
              </a:lnSpc>
              <a:defRPr/>
            </a:pPr>
            <a:r>
              <a:rPr lang="en-GB" sz="2800" dirty="0" smtClean="0"/>
              <a:t>Hindenburg was convinced and signed the </a:t>
            </a:r>
            <a:r>
              <a:rPr lang="en-GB" sz="2800" i="1" dirty="0" smtClean="0"/>
              <a:t>Order of the Reich President for the Protection of People and State</a:t>
            </a:r>
            <a:r>
              <a:rPr lang="en-GB" sz="2800" dirty="0" smtClean="0"/>
              <a:t>, known as the </a:t>
            </a:r>
            <a:r>
              <a:rPr lang="en-GB" sz="2800" b="1" dirty="0" smtClean="0"/>
              <a:t>Reichstag Fire </a:t>
            </a:r>
            <a:r>
              <a:rPr lang="en-GB" sz="2800" b="1" dirty="0" smtClean="0"/>
              <a:t>Decree.</a:t>
            </a:r>
            <a:endParaRPr lang="en-GB" sz="2800" b="1" dirty="0" smtClean="0"/>
          </a:p>
          <a:p>
            <a:pPr eaLnBrk="1" hangingPunct="1">
              <a:lnSpc>
                <a:spcPct val="90000"/>
              </a:lnSpc>
              <a:defRPr/>
            </a:pPr>
            <a:endParaRPr lang="en-GB" sz="2800" b="1" dirty="0" smtClean="0"/>
          </a:p>
          <a:p>
            <a:pPr eaLnBrk="1" hangingPunct="1">
              <a:lnSpc>
                <a:spcPct val="90000"/>
              </a:lnSpc>
              <a:defRPr/>
            </a:pPr>
            <a:r>
              <a:rPr lang="en-GB" sz="2800" dirty="0" smtClean="0"/>
              <a:t>This took away basic </a:t>
            </a:r>
            <a:r>
              <a:rPr lang="en-GB" sz="2800" dirty="0" smtClean="0"/>
              <a:t>rights.</a:t>
            </a:r>
            <a:endParaRPr lang="en-GB" sz="2800" dirty="0" smtClean="0"/>
          </a:p>
        </p:txBody>
      </p:sp>
      <p:sp>
        <p:nvSpPr>
          <p:cNvPr id="24578" name="Title 2"/>
          <p:cNvSpPr>
            <a:spLocks noGrp="1"/>
          </p:cNvSpPr>
          <p:nvPr>
            <p:ph type="title"/>
          </p:nvPr>
        </p:nvSpPr>
        <p:spPr/>
        <p:txBody>
          <a:bodyPr/>
          <a:lstStyle/>
          <a:p>
            <a:pPr eaLnBrk="1" hangingPunct="1"/>
            <a:r>
              <a:rPr lang="en-GB" altLang="en-US" smtClean="0"/>
              <a:t>The Consequences</a:t>
            </a:r>
          </a:p>
        </p:txBody>
      </p:sp>
      <p:pic>
        <p:nvPicPr>
          <p:cNvPr id="24580" name="Picture 2" descr="Decree of the Reich President for the Protection of the People and Stat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711" y="2086780"/>
            <a:ext cx="24892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5490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2"/>
          <p:cNvSpPr>
            <a:spLocks noGrp="1"/>
          </p:cNvSpPr>
          <p:nvPr>
            <p:ph idx="1"/>
          </p:nvPr>
        </p:nvSpPr>
        <p:spPr>
          <a:xfrm>
            <a:off x="381000" y="1719263"/>
            <a:ext cx="4512972" cy="4406900"/>
          </a:xfrm>
          <a:noFill/>
        </p:spPr>
        <p:txBody>
          <a:bodyPr>
            <a:noAutofit/>
          </a:bodyPr>
          <a:lstStyle/>
          <a:p>
            <a:pPr eaLnBrk="1" hangingPunct="1">
              <a:lnSpc>
                <a:spcPct val="90000"/>
              </a:lnSpc>
              <a:defRPr/>
            </a:pPr>
            <a:r>
              <a:rPr lang="en-GB" sz="2600" dirty="0" smtClean="0"/>
              <a:t>Newspapers could be </a:t>
            </a:r>
            <a:r>
              <a:rPr lang="en-GB" sz="2600" b="1" dirty="0" smtClean="0"/>
              <a:t>censored.</a:t>
            </a:r>
            <a:endParaRPr lang="en-GB" sz="2600" b="1" dirty="0" smtClean="0"/>
          </a:p>
          <a:p>
            <a:pPr eaLnBrk="1" hangingPunct="1">
              <a:lnSpc>
                <a:spcPct val="90000"/>
              </a:lnSpc>
              <a:buFont typeface="Wingdings 2" panose="05020102010507070707" pitchFamily="18" charset="2"/>
              <a:buNone/>
              <a:defRPr/>
            </a:pPr>
            <a:endParaRPr lang="en-GB" sz="2600" dirty="0" smtClean="0"/>
          </a:p>
          <a:p>
            <a:pPr eaLnBrk="1" hangingPunct="1">
              <a:lnSpc>
                <a:spcPct val="90000"/>
              </a:lnSpc>
              <a:defRPr/>
            </a:pPr>
            <a:r>
              <a:rPr lang="en-GB" sz="2600" dirty="0" smtClean="0"/>
              <a:t>Meetings were </a:t>
            </a:r>
            <a:r>
              <a:rPr lang="en-GB" sz="2600" dirty="0" smtClean="0"/>
              <a:t>limited.</a:t>
            </a:r>
            <a:endParaRPr lang="en-GB" sz="2600" dirty="0" smtClean="0"/>
          </a:p>
          <a:p>
            <a:pPr eaLnBrk="1" hangingPunct="1">
              <a:lnSpc>
                <a:spcPct val="90000"/>
              </a:lnSpc>
              <a:buFont typeface="Wingdings 2" panose="05020102010507070707" pitchFamily="18" charset="2"/>
              <a:buNone/>
              <a:defRPr/>
            </a:pPr>
            <a:endParaRPr lang="en-GB" sz="2600" dirty="0" smtClean="0"/>
          </a:p>
          <a:p>
            <a:pPr eaLnBrk="1" hangingPunct="1">
              <a:lnSpc>
                <a:spcPct val="90000"/>
              </a:lnSpc>
              <a:defRPr/>
            </a:pPr>
            <a:r>
              <a:rPr lang="en-GB" sz="2600" dirty="0" smtClean="0"/>
              <a:t>Private letters and phone calls could be </a:t>
            </a:r>
            <a:r>
              <a:rPr lang="en-GB" sz="2600" dirty="0" smtClean="0"/>
              <a:t>checked.</a:t>
            </a:r>
            <a:endParaRPr lang="en-GB" sz="2600" dirty="0" smtClean="0"/>
          </a:p>
          <a:p>
            <a:pPr eaLnBrk="1" hangingPunct="1">
              <a:lnSpc>
                <a:spcPct val="90000"/>
              </a:lnSpc>
              <a:buFont typeface="Wingdings 2" panose="05020102010507070707" pitchFamily="18" charset="2"/>
              <a:buNone/>
              <a:defRPr/>
            </a:pPr>
            <a:endParaRPr lang="en-GB" sz="2600" dirty="0" smtClean="0"/>
          </a:p>
          <a:p>
            <a:pPr eaLnBrk="1" hangingPunct="1">
              <a:lnSpc>
                <a:spcPct val="90000"/>
              </a:lnSpc>
              <a:defRPr/>
            </a:pPr>
            <a:r>
              <a:rPr lang="en-GB" sz="2600" dirty="0" smtClean="0"/>
              <a:t>In the run up to elections political newspapers were shut </a:t>
            </a:r>
            <a:r>
              <a:rPr lang="en-GB" sz="2600" dirty="0" smtClean="0"/>
              <a:t>down.</a:t>
            </a:r>
            <a:endParaRPr lang="en-GB" sz="2600" dirty="0" smtClean="0"/>
          </a:p>
          <a:p>
            <a:pPr eaLnBrk="1" hangingPunct="1">
              <a:defRPr/>
            </a:pPr>
            <a:endParaRPr lang="en-GB" sz="2600" dirty="0" smtClean="0"/>
          </a:p>
        </p:txBody>
      </p:sp>
      <p:sp>
        <p:nvSpPr>
          <p:cNvPr id="25602" name="Title 1"/>
          <p:cNvSpPr>
            <a:spLocks noGrp="1"/>
          </p:cNvSpPr>
          <p:nvPr>
            <p:ph type="title"/>
          </p:nvPr>
        </p:nvSpPr>
        <p:spPr/>
        <p:txBody>
          <a:bodyPr/>
          <a:lstStyle/>
          <a:p>
            <a:pPr eaLnBrk="1" hangingPunct="1"/>
            <a:r>
              <a:rPr lang="en-GB" altLang="en-US" smtClean="0"/>
              <a:t>Reichstag Fire Law</a:t>
            </a:r>
          </a:p>
        </p:txBody>
      </p:sp>
      <p:pic>
        <p:nvPicPr>
          <p:cNvPr id="25604" name="Picture 7" descr="http://www.geocities.com/larwilson2001/hitlercartoon.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00625" y="2000250"/>
            <a:ext cx="38100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8207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929063"/>
            <a:ext cx="8381999" cy="2143125"/>
          </a:xfrm>
          <a:prstGeom prst="rect">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3600" dirty="0">
                <a:solidFill>
                  <a:schemeClr val="tx1"/>
                </a:solidFill>
              </a:rPr>
              <a:t>What happened during this time </a:t>
            </a:r>
            <a:r>
              <a:rPr lang="en-GB" sz="3600" dirty="0" smtClean="0">
                <a:solidFill>
                  <a:schemeClr val="tx1"/>
                </a:solidFill>
              </a:rPr>
              <a:t>that allowed </a:t>
            </a:r>
            <a:r>
              <a:rPr lang="en-GB" sz="3600" dirty="0">
                <a:solidFill>
                  <a:schemeClr val="tx1"/>
                </a:solidFill>
              </a:rPr>
              <a:t>Hitler to take the </a:t>
            </a:r>
            <a:r>
              <a:rPr lang="en-GB" sz="3600" dirty="0" smtClean="0">
                <a:solidFill>
                  <a:schemeClr val="tx1"/>
                </a:solidFill>
              </a:rPr>
              <a:t>ultimate leap </a:t>
            </a:r>
            <a:r>
              <a:rPr lang="en-GB" sz="3600" dirty="0">
                <a:solidFill>
                  <a:schemeClr val="tx1"/>
                </a:solidFill>
              </a:rPr>
              <a:t>from democratic leader to dictator?</a:t>
            </a:r>
          </a:p>
        </p:txBody>
      </p:sp>
      <p:sp>
        <p:nvSpPr>
          <p:cNvPr id="8195" name="Title 2"/>
          <p:cNvSpPr>
            <a:spLocks noGrp="1"/>
          </p:cNvSpPr>
          <p:nvPr>
            <p:ph type="title"/>
          </p:nvPr>
        </p:nvSpPr>
        <p:spPr/>
        <p:txBody>
          <a:bodyPr/>
          <a:lstStyle/>
          <a:p>
            <a:pPr eaLnBrk="1" hangingPunct="1"/>
            <a:r>
              <a:rPr lang="en-GB" altLang="en-US" dirty="0" smtClean="0"/>
              <a:t>From Chancellor to Führer</a:t>
            </a:r>
          </a:p>
        </p:txBody>
      </p:sp>
      <p:sp>
        <p:nvSpPr>
          <p:cNvPr id="7172" name="Content Placeholder 3"/>
          <p:cNvSpPr>
            <a:spLocks noGrp="1"/>
          </p:cNvSpPr>
          <p:nvPr>
            <p:ph sz="quarter" idx="4294967295"/>
          </p:nvPr>
        </p:nvSpPr>
        <p:spPr>
          <a:xfrm>
            <a:off x="0" y="1643063"/>
            <a:ext cx="8229600" cy="2071687"/>
          </a:xfrm>
        </p:spPr>
        <p:txBody>
          <a:bodyPr/>
          <a:lstStyle/>
          <a:p>
            <a:pPr algn="ctr" eaLnBrk="1" hangingPunct="1">
              <a:buFont typeface="Arial" panose="020B0604020202020204" pitchFamily="34" charset="0"/>
              <a:buNone/>
            </a:pPr>
            <a:r>
              <a:rPr lang="en-GB" altLang="en-US" smtClean="0"/>
              <a:t>January 1933 = Chancellor</a:t>
            </a:r>
          </a:p>
          <a:p>
            <a:pPr algn="ctr" eaLnBrk="1" hangingPunct="1">
              <a:buFont typeface="Arial" panose="020B0604020202020204" pitchFamily="34" charset="0"/>
              <a:buNone/>
            </a:pPr>
            <a:endParaRPr lang="en-GB" altLang="en-US" smtClean="0"/>
          </a:p>
          <a:p>
            <a:pPr algn="ctr" eaLnBrk="1" hangingPunct="1">
              <a:buFont typeface="Arial" panose="020B0604020202020204" pitchFamily="34" charset="0"/>
              <a:buNone/>
            </a:pPr>
            <a:endParaRPr lang="en-GB" altLang="en-US" smtClean="0"/>
          </a:p>
          <a:p>
            <a:pPr algn="ctr" eaLnBrk="1" hangingPunct="1">
              <a:buFont typeface="Arial" panose="020B0604020202020204" pitchFamily="34" charset="0"/>
              <a:buNone/>
            </a:pPr>
            <a:r>
              <a:rPr lang="en-GB" altLang="en-US" smtClean="0"/>
              <a:t>August 1934 = Führer</a:t>
            </a:r>
          </a:p>
          <a:p>
            <a:pPr eaLnBrk="1" hangingPunct="1">
              <a:buFont typeface="Arial" panose="020B0604020202020204" pitchFamily="34" charset="0"/>
              <a:buNone/>
            </a:pPr>
            <a:endParaRPr lang="en-GB" altLang="en-US" smtClean="0"/>
          </a:p>
          <a:p>
            <a:pPr eaLnBrk="1" hangingPunct="1">
              <a:buFont typeface="Arial" panose="020B0604020202020204" pitchFamily="34" charset="0"/>
              <a:buNone/>
            </a:pPr>
            <a:endParaRPr lang="en-GB" altLang="en-US" smtClean="0"/>
          </a:p>
        </p:txBody>
      </p:sp>
      <p:sp>
        <p:nvSpPr>
          <p:cNvPr id="5" name="Down Arrow 4"/>
          <p:cNvSpPr/>
          <p:nvPr/>
        </p:nvSpPr>
        <p:spPr>
          <a:xfrm>
            <a:off x="3857625" y="2143125"/>
            <a:ext cx="1285875" cy="6429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198" name="Picture 7" descr="http://downwiththeinternet.files.wordpress.com/2007/11/hit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874" y="1714500"/>
            <a:ext cx="15160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95196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172"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2"/>
          <p:cNvSpPr>
            <a:spLocks noGrp="1"/>
          </p:cNvSpPr>
          <p:nvPr>
            <p:ph idx="1"/>
          </p:nvPr>
        </p:nvSpPr>
        <p:spPr>
          <a:xfrm>
            <a:off x="381001" y="1719262"/>
            <a:ext cx="5015247" cy="4823205"/>
          </a:xfrm>
        </p:spPr>
        <p:txBody>
          <a:bodyPr>
            <a:normAutofit fontScale="92500" lnSpcReduction="10000"/>
          </a:bodyPr>
          <a:lstStyle/>
          <a:p>
            <a:pPr eaLnBrk="1" hangingPunct="1"/>
            <a:r>
              <a:rPr lang="en-GB" altLang="en-US" sz="2400" dirty="0" smtClean="0"/>
              <a:t>Nazi </a:t>
            </a:r>
            <a:r>
              <a:rPr lang="en-GB" altLang="en-US" sz="2400" b="1" u="sng" dirty="0" smtClean="0"/>
              <a:t>propaganda</a:t>
            </a:r>
            <a:r>
              <a:rPr lang="en-GB" altLang="en-US" sz="2400" dirty="0" smtClean="0"/>
              <a:t> in the lead up to the election was stepped up.</a:t>
            </a:r>
          </a:p>
          <a:p>
            <a:pPr eaLnBrk="1" hangingPunct="1">
              <a:buFont typeface="Wingdings 2" panose="05020102010507070707" pitchFamily="18" charset="2"/>
              <a:buNone/>
            </a:pPr>
            <a:endParaRPr lang="en-GB" altLang="en-US" sz="2400" dirty="0" smtClean="0"/>
          </a:p>
          <a:p>
            <a:pPr eaLnBrk="1" hangingPunct="1"/>
            <a:r>
              <a:rPr lang="en-GB" altLang="en-US" sz="2400" dirty="0" smtClean="0"/>
              <a:t>In the elections the Nazi party got 288 seats (44% of the vote</a:t>
            </a:r>
            <a:r>
              <a:rPr lang="en-GB" altLang="en-US" sz="2400" dirty="0" smtClean="0"/>
              <a:t>).</a:t>
            </a:r>
            <a:endParaRPr lang="en-GB" altLang="en-US" sz="2400" dirty="0" smtClean="0"/>
          </a:p>
          <a:p>
            <a:pPr eaLnBrk="1" hangingPunct="1">
              <a:buFont typeface="Wingdings 2" panose="05020102010507070707" pitchFamily="18" charset="2"/>
              <a:buNone/>
            </a:pPr>
            <a:endParaRPr lang="en-GB" altLang="en-US" sz="2400" dirty="0" smtClean="0"/>
          </a:p>
          <a:p>
            <a:pPr eaLnBrk="1" hangingPunct="1"/>
            <a:r>
              <a:rPr lang="en-GB" altLang="en-US" sz="2400" dirty="0" smtClean="0"/>
              <a:t>The </a:t>
            </a:r>
            <a:r>
              <a:rPr lang="en-GB" altLang="en-US" sz="2400" b="1" dirty="0" smtClean="0"/>
              <a:t>German National People's Party</a:t>
            </a:r>
            <a:r>
              <a:rPr lang="en-GB" altLang="en-US" sz="2400" dirty="0" smtClean="0"/>
              <a:t>, who supported the Nazi Party gained 8% of the vote. This gave Hitler a majority in the </a:t>
            </a:r>
            <a:r>
              <a:rPr lang="en-GB" altLang="en-US" sz="2400" dirty="0" smtClean="0"/>
              <a:t>Reichstag.</a:t>
            </a:r>
            <a:endParaRPr lang="en-GB" altLang="en-US" sz="2400" dirty="0" smtClean="0"/>
          </a:p>
          <a:p>
            <a:pPr eaLnBrk="1" hangingPunct="1">
              <a:buFont typeface="Wingdings 2" panose="05020102010507070707" pitchFamily="18" charset="2"/>
              <a:buNone/>
            </a:pPr>
            <a:endParaRPr lang="en-GB" altLang="en-US" sz="2400" dirty="0" smtClean="0"/>
          </a:p>
          <a:p>
            <a:pPr eaLnBrk="1" hangingPunct="1"/>
            <a:r>
              <a:rPr lang="en-GB" altLang="en-US" sz="2400" dirty="0" smtClean="0"/>
              <a:t>This was a major step to complete control!</a:t>
            </a:r>
          </a:p>
          <a:p>
            <a:pPr eaLnBrk="1" hangingPunct="1"/>
            <a:endParaRPr lang="en-GB" altLang="en-US" sz="2400" dirty="0" smtClean="0"/>
          </a:p>
        </p:txBody>
      </p:sp>
      <p:sp>
        <p:nvSpPr>
          <p:cNvPr id="26626" name="Title 1"/>
          <p:cNvSpPr>
            <a:spLocks noGrp="1"/>
          </p:cNvSpPr>
          <p:nvPr>
            <p:ph type="title"/>
          </p:nvPr>
        </p:nvSpPr>
        <p:spPr/>
        <p:txBody>
          <a:bodyPr/>
          <a:lstStyle/>
          <a:p>
            <a:pPr eaLnBrk="1" hangingPunct="1"/>
            <a:r>
              <a:rPr lang="en-GB" altLang="en-US" smtClean="0"/>
              <a:t>Election Day 5</a:t>
            </a:r>
            <a:r>
              <a:rPr lang="en-GB" altLang="en-US" baseline="30000" smtClean="0"/>
              <a:t>th</a:t>
            </a:r>
            <a:r>
              <a:rPr lang="en-GB" altLang="en-US" smtClean="0"/>
              <a:t> March 1933</a:t>
            </a:r>
          </a:p>
        </p:txBody>
      </p:sp>
      <p:pic>
        <p:nvPicPr>
          <p:cNvPr id="26628" name="Picture 7" descr="http://history.acusd.edu/gen/WW2Timeline/images/28-1126ah.jpg">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29313" y="2286000"/>
            <a:ext cx="29289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90164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eaLnBrk="1" hangingPunct="1"/>
            <a:r>
              <a:rPr lang="en-GB" altLang="en-US" sz="2200" dirty="0" smtClean="0"/>
              <a:t>In July 1933 van der </a:t>
            </a:r>
            <a:r>
              <a:rPr lang="en-GB" altLang="en-US" sz="2200" dirty="0" err="1" smtClean="0"/>
              <a:t>Lubbe</a:t>
            </a:r>
            <a:r>
              <a:rPr lang="en-GB" altLang="en-US" sz="2200" dirty="0" smtClean="0"/>
              <a:t> and the four other accused men were tried on a charge of arson and attempting to overthrow the </a:t>
            </a:r>
            <a:r>
              <a:rPr lang="en-GB" altLang="en-US" sz="2200" dirty="0" smtClean="0"/>
              <a:t>government.</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smtClean="0"/>
              <a:t>Van der </a:t>
            </a:r>
            <a:r>
              <a:rPr lang="en-GB" altLang="en-US" sz="2200" dirty="0" err="1" smtClean="0"/>
              <a:t>Lubbe</a:t>
            </a:r>
            <a:r>
              <a:rPr lang="en-GB" altLang="en-US" sz="2200" dirty="0" smtClean="0"/>
              <a:t>, who confessed to the crime, was found </a:t>
            </a:r>
            <a:r>
              <a:rPr lang="en-GB" altLang="en-US" sz="2200" dirty="0" smtClean="0"/>
              <a:t>guilty.</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smtClean="0"/>
              <a:t>The others were acquitted as there was insufficient evidence against </a:t>
            </a:r>
            <a:r>
              <a:rPr lang="en-GB" altLang="en-US" sz="2200" dirty="0" smtClean="0"/>
              <a:t>them.</a:t>
            </a:r>
            <a:endParaRPr lang="en-GB" altLang="en-US" sz="2200" dirty="0" smtClean="0"/>
          </a:p>
          <a:p>
            <a:pPr eaLnBrk="1" hangingPunct="1">
              <a:buFont typeface="Wingdings 2" panose="05020102010507070707" pitchFamily="18" charset="2"/>
              <a:buNone/>
            </a:pPr>
            <a:endParaRPr lang="en-GB" altLang="en-US" sz="2200" dirty="0" smtClean="0"/>
          </a:p>
          <a:p>
            <a:pPr eaLnBrk="1" hangingPunct="1"/>
            <a:r>
              <a:rPr lang="en-GB" altLang="en-US" sz="2200" dirty="0" err="1" smtClean="0"/>
              <a:t>Marinus</a:t>
            </a:r>
            <a:r>
              <a:rPr lang="en-GB" altLang="en-US" sz="2200" dirty="0" smtClean="0"/>
              <a:t> van der </a:t>
            </a:r>
            <a:r>
              <a:rPr lang="en-GB" altLang="en-US" sz="2200" dirty="0" err="1" smtClean="0"/>
              <a:t>Lubbe</a:t>
            </a:r>
            <a:r>
              <a:rPr lang="en-GB" altLang="en-US" sz="2200" dirty="0" smtClean="0"/>
              <a:t> was beheaded on 10th January </a:t>
            </a:r>
            <a:r>
              <a:rPr lang="en-GB" altLang="en-US" sz="2200" dirty="0" smtClean="0"/>
              <a:t>1934.</a:t>
            </a:r>
            <a:endParaRPr lang="en-GB" altLang="en-US" sz="2200" dirty="0" smtClean="0"/>
          </a:p>
        </p:txBody>
      </p:sp>
      <p:sp>
        <p:nvSpPr>
          <p:cNvPr id="2" name="Title 1"/>
          <p:cNvSpPr>
            <a:spLocks noGrp="1"/>
          </p:cNvSpPr>
          <p:nvPr>
            <p:ph type="title"/>
          </p:nvPr>
        </p:nvSpPr>
        <p:spPr/>
        <p:txBody>
          <a:bodyPr>
            <a:normAutofit/>
          </a:bodyPr>
          <a:lstStyle/>
          <a:p>
            <a:pPr eaLnBrk="1" fontAlgn="auto" hangingPunct="1">
              <a:spcAft>
                <a:spcPts val="0"/>
              </a:spcAft>
              <a:defRPr/>
            </a:pPr>
            <a:r>
              <a:rPr lang="en-GB" dirty="0" smtClean="0"/>
              <a:t>What happened to the accused?</a:t>
            </a:r>
            <a:endParaRPr lang="en-GB" dirty="0"/>
          </a:p>
        </p:txBody>
      </p:sp>
    </p:spTree>
    <p:custDataLst>
      <p:tags r:id="rId1"/>
    </p:custDataLst>
    <p:extLst>
      <p:ext uri="{BB962C8B-B14F-4D97-AF65-F5344CB8AC3E}">
        <p14:creationId xmlns:p14="http://schemas.microsoft.com/office/powerpoint/2010/main" val="24850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3375" y="4000500"/>
            <a:ext cx="8429625" cy="25003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u="sng" dirty="0"/>
              <a:t>Reichstag Fire 27 Feb 1933:</a:t>
            </a:r>
          </a:p>
          <a:p>
            <a:pPr>
              <a:defRPr/>
            </a:pPr>
            <a:endParaRPr lang="en-GB" sz="2800" u="sng" dirty="0"/>
          </a:p>
          <a:p>
            <a:pPr>
              <a:defRPr/>
            </a:pPr>
            <a:r>
              <a:rPr lang="en-GB" sz="2800" dirty="0"/>
              <a:t>Arrest 1000’s communists/ Reichstag Fire Law</a:t>
            </a:r>
          </a:p>
        </p:txBody>
      </p:sp>
      <p:sp>
        <p:nvSpPr>
          <p:cNvPr id="7" name="Rectangle 6"/>
          <p:cNvSpPr/>
          <p:nvPr/>
        </p:nvSpPr>
        <p:spPr>
          <a:xfrm>
            <a:off x="333374" y="1617148"/>
            <a:ext cx="8429625" cy="2159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u="sng" dirty="0"/>
              <a:t>Chancellor 30 Jan 1933:</a:t>
            </a:r>
          </a:p>
          <a:p>
            <a:pPr>
              <a:defRPr/>
            </a:pPr>
            <a:endParaRPr lang="en-GB" sz="2800" u="sng" dirty="0"/>
          </a:p>
          <a:p>
            <a:pPr>
              <a:defRPr/>
            </a:pPr>
            <a:r>
              <a:rPr lang="en-GB" sz="2800" dirty="0"/>
              <a:t>(not majority/few Nazis in coalition government /Hindenburg could get rid of Hitler at any time)</a:t>
            </a:r>
          </a:p>
        </p:txBody>
      </p:sp>
      <p:sp>
        <p:nvSpPr>
          <p:cNvPr id="28676" name="Title 2"/>
          <p:cNvSpPr>
            <a:spLocks noGrp="1"/>
          </p:cNvSpPr>
          <p:nvPr>
            <p:ph type="title"/>
          </p:nvPr>
        </p:nvSpPr>
        <p:spPr/>
        <p:txBody>
          <a:bodyPr/>
          <a:lstStyle/>
          <a:p>
            <a:pPr eaLnBrk="1" hangingPunct="1"/>
            <a:r>
              <a:rPr lang="en-GB" altLang="en-US" dirty="0" smtClean="0"/>
              <a:t>Hitler’s Rise to </a:t>
            </a:r>
            <a:r>
              <a:rPr lang="en-GB" altLang="en-US" dirty="0" smtClean="0"/>
              <a:t>power</a:t>
            </a:r>
          </a:p>
        </p:txBody>
      </p:sp>
      <p:sp>
        <p:nvSpPr>
          <p:cNvPr id="6" name="Down Arrow 5"/>
          <p:cNvSpPr/>
          <p:nvPr/>
        </p:nvSpPr>
        <p:spPr>
          <a:xfrm>
            <a:off x="7405686" y="3429000"/>
            <a:ext cx="1357313"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ustDataLst>
      <p:tags r:id="rId1"/>
    </p:custDataLst>
    <p:extLst>
      <p:ext uri="{BB962C8B-B14F-4D97-AF65-F5344CB8AC3E}">
        <p14:creationId xmlns:p14="http://schemas.microsoft.com/office/powerpoint/2010/main" val="258136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smtClean="0"/>
              <a:t>The Reichstag Fire Law….</a:t>
            </a:r>
          </a:p>
        </p:txBody>
      </p:sp>
      <p:pic>
        <p:nvPicPr>
          <p:cNvPr id="29699" name="Picture 5" descr="SO0186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77724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133600" y="2438400"/>
            <a:ext cx="4953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omic Sans MS" panose="030F0702030302020204" pitchFamily="66"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omic Sans MS" panose="030F0702030302020204" pitchFamily="66" charset="0"/>
              </a:defRPr>
            </a:lvl2pPr>
            <a:lvl3pPr marL="1143000" indent="-228600" eaLnBrk="0" hangingPunct="0">
              <a:spcBef>
                <a:spcPts val="375"/>
              </a:spcBef>
              <a:buClr>
                <a:srgbClr val="C0E5AF"/>
              </a:buClr>
              <a:buSzPct val="85000"/>
              <a:buFont typeface="Wingdings 2" panose="05020102010507070707" pitchFamily="18" charset="2"/>
              <a:buChar char=""/>
              <a:defRPr sz="2000">
                <a:solidFill>
                  <a:schemeClr val="tx1"/>
                </a:solidFill>
                <a:latin typeface="Comic Sans MS" panose="030F0702030302020204" pitchFamily="66" charset="0"/>
              </a:defRPr>
            </a:lvl3pPr>
            <a:lvl4pPr marL="1600200" indent="-228600" eaLnBrk="0" hangingPunct="0">
              <a:spcBef>
                <a:spcPts val="375"/>
              </a:spcBef>
              <a:buClr>
                <a:srgbClr val="FEB80A"/>
              </a:buClr>
              <a:buSzPct val="80000"/>
              <a:buFont typeface="Wingdings 2" panose="05020102010507070707" pitchFamily="18" charset="2"/>
              <a:buChar char=""/>
              <a:defRPr sz="2000">
                <a:solidFill>
                  <a:schemeClr val="tx1"/>
                </a:solidFill>
                <a:latin typeface="Comic Sans MS" panose="030F0702030302020204" pitchFamily="66" charset="0"/>
              </a:defRPr>
            </a:lvl4pPr>
            <a:lvl5pPr marL="2057400" indent="-228600" eaLnBrk="0" hangingPunct="0">
              <a:spcBef>
                <a:spcPts val="375"/>
              </a:spcBef>
              <a:buClr>
                <a:srgbClr val="FEB80A"/>
              </a:buClr>
              <a:buChar char="o"/>
              <a:defRPr sz="2000">
                <a:solidFill>
                  <a:schemeClr val="tx1"/>
                </a:solidFill>
                <a:latin typeface="Comic Sans MS" panose="030F0702030302020204" pitchFamily="66" charset="0"/>
              </a:defRPr>
            </a:lvl5pPr>
            <a:lvl6pPr marL="25146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6pPr>
            <a:lvl7pPr marL="29718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7pPr>
            <a:lvl8pPr marL="34290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8pPr>
            <a:lvl9pPr marL="38862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9pPr>
          </a:lstStyle>
          <a:p>
            <a:pPr eaLnBrk="1" hangingPunct="1">
              <a:spcBef>
                <a:spcPct val="50000"/>
              </a:spcBef>
              <a:buClrTx/>
              <a:buSzTx/>
              <a:buFontTx/>
              <a:buNone/>
            </a:pPr>
            <a:r>
              <a:rPr lang="en-GB" altLang="en-US" sz="2800" b="1">
                <a:solidFill>
                  <a:srgbClr val="BB75B4"/>
                </a:solidFill>
                <a:latin typeface="Arial Narrow" panose="020B0606020202030204" pitchFamily="34" charset="0"/>
              </a:rPr>
              <a:t>28 February </a:t>
            </a:r>
            <a:r>
              <a:rPr lang="en-GB" altLang="en-US" sz="2800" b="1" i="1">
                <a:solidFill>
                  <a:srgbClr val="BB75B4"/>
                </a:solidFill>
                <a:latin typeface="Arial Narrow" panose="020B0606020202030204" pitchFamily="34" charset="0"/>
              </a:rPr>
              <a:t>“</a:t>
            </a:r>
            <a:r>
              <a:rPr lang="en-GB" altLang="en-US" sz="2800" b="1" i="1">
                <a:solidFill>
                  <a:srgbClr val="FA36BD"/>
                </a:solidFill>
                <a:latin typeface="Arial Narrow" panose="020B0606020202030204" pitchFamily="34" charset="0"/>
              </a:rPr>
              <a:t>DECREE FOR THE  PROTECTION OF PEOPLE AND STATE”</a:t>
            </a:r>
            <a:endParaRPr lang="en-GB" altLang="en-US" sz="2800" b="1">
              <a:solidFill>
                <a:srgbClr val="FA36BD"/>
              </a:solidFill>
              <a:latin typeface="Arial Narrow" panose="020B0606020202030204" pitchFamily="34" charset="0"/>
            </a:endParaRPr>
          </a:p>
          <a:p>
            <a:pPr eaLnBrk="1" hangingPunct="1">
              <a:spcBef>
                <a:spcPct val="50000"/>
              </a:spcBef>
              <a:buClrTx/>
              <a:buSzTx/>
              <a:buFontTx/>
              <a:buNone/>
            </a:pPr>
            <a:r>
              <a:rPr lang="en-GB" altLang="en-US" sz="2800" b="1">
                <a:solidFill>
                  <a:srgbClr val="BB75B4"/>
                </a:solidFill>
                <a:latin typeface="Arial Narrow" panose="020B0606020202030204" pitchFamily="34" charset="0"/>
              </a:rPr>
              <a:t>Most civil rights were suspended, the power of government was strengthened, most Communists were arrested</a:t>
            </a:r>
          </a:p>
        </p:txBody>
      </p:sp>
    </p:spTree>
    <p:custDataLst>
      <p:tags r:id="rId1"/>
    </p:custDataLst>
    <p:extLst>
      <p:ext uri="{BB962C8B-B14F-4D97-AF65-F5344CB8AC3E}">
        <p14:creationId xmlns:p14="http://schemas.microsoft.com/office/powerpoint/2010/main" val="386809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8625" y="4643438"/>
            <a:ext cx="8358188" cy="17859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Char char="•"/>
              <a:defRPr/>
            </a:pPr>
            <a:r>
              <a:rPr lang="en-GB" sz="2800" u="sng" dirty="0"/>
              <a:t>Enabling Act, 23 March 1933:</a:t>
            </a:r>
          </a:p>
          <a:p>
            <a:pPr>
              <a:buFont typeface="Arial" charset="0"/>
              <a:buChar char="•"/>
              <a:defRPr/>
            </a:pPr>
            <a:endParaRPr lang="en-GB" sz="2800" u="sng" dirty="0"/>
          </a:p>
          <a:p>
            <a:pPr>
              <a:buFont typeface="Arial" charset="0"/>
              <a:buChar char="•"/>
              <a:defRPr/>
            </a:pPr>
            <a:r>
              <a:rPr lang="en-GB" sz="2800" dirty="0"/>
              <a:t>Hitler has complete power in Germany</a:t>
            </a:r>
          </a:p>
          <a:p>
            <a:pPr>
              <a:buFont typeface="Arial" charset="0"/>
              <a:buChar char="•"/>
              <a:defRPr/>
            </a:pPr>
            <a:endParaRPr lang="en-GB" sz="2800" dirty="0"/>
          </a:p>
        </p:txBody>
      </p:sp>
      <p:sp>
        <p:nvSpPr>
          <p:cNvPr id="10" name="Rectangle 9"/>
          <p:cNvSpPr/>
          <p:nvPr/>
        </p:nvSpPr>
        <p:spPr>
          <a:xfrm>
            <a:off x="428625" y="1500188"/>
            <a:ext cx="8286750" cy="3000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Char char="•"/>
              <a:defRPr/>
            </a:pPr>
            <a:r>
              <a:rPr lang="en-GB" sz="2800" u="sng" dirty="0"/>
              <a:t>Elections 5 March 1933:</a:t>
            </a:r>
          </a:p>
          <a:p>
            <a:pPr>
              <a:buFont typeface="Arial" charset="0"/>
              <a:buChar char="•"/>
              <a:defRPr/>
            </a:pPr>
            <a:endParaRPr lang="en-GB" sz="2800" u="sng" dirty="0"/>
          </a:p>
          <a:p>
            <a:pPr>
              <a:buFont typeface="Arial" charset="0"/>
              <a:buChar char="•"/>
              <a:defRPr/>
            </a:pPr>
            <a:r>
              <a:rPr lang="en-GB" sz="2800" dirty="0"/>
              <a:t>288 seats in Reichstag/crushed communist support/convinced Hindenburg that Germany was under threat</a:t>
            </a:r>
          </a:p>
          <a:p>
            <a:pPr>
              <a:buFont typeface="Arial" charset="0"/>
              <a:buChar char="•"/>
              <a:defRPr/>
            </a:pPr>
            <a:endParaRPr lang="en-GB" sz="2800" dirty="0"/>
          </a:p>
        </p:txBody>
      </p:sp>
      <p:sp>
        <p:nvSpPr>
          <p:cNvPr id="30724" name="Title 1"/>
          <p:cNvSpPr>
            <a:spLocks noGrp="1"/>
          </p:cNvSpPr>
          <p:nvPr>
            <p:ph type="title"/>
          </p:nvPr>
        </p:nvSpPr>
        <p:spPr/>
        <p:txBody>
          <a:bodyPr/>
          <a:lstStyle/>
          <a:p>
            <a:pPr eaLnBrk="1" hangingPunct="1"/>
            <a:r>
              <a:rPr lang="en-GB" altLang="en-US" smtClean="0"/>
              <a:t>Hitler’s Power</a:t>
            </a:r>
          </a:p>
        </p:txBody>
      </p:sp>
      <p:sp>
        <p:nvSpPr>
          <p:cNvPr id="9" name="Down Arrow 8"/>
          <p:cNvSpPr/>
          <p:nvPr/>
        </p:nvSpPr>
        <p:spPr>
          <a:xfrm>
            <a:off x="7380288" y="3571875"/>
            <a:ext cx="1214437" cy="1857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ustDataLst>
      <p:tags r:id="rId1"/>
    </p:custDataLst>
    <p:extLst>
      <p:ext uri="{BB962C8B-B14F-4D97-AF65-F5344CB8AC3E}">
        <p14:creationId xmlns:p14="http://schemas.microsoft.com/office/powerpoint/2010/main" val="915036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smtClean="0"/>
              <a:t>The Road to Dictatorship</a:t>
            </a:r>
          </a:p>
        </p:txBody>
      </p:sp>
      <p:sp>
        <p:nvSpPr>
          <p:cNvPr id="3" name="Content Placeholder 2"/>
          <p:cNvSpPr>
            <a:spLocks noGrp="1"/>
          </p:cNvSpPr>
          <p:nvPr>
            <p:ph sz="quarter" idx="1"/>
          </p:nvPr>
        </p:nvSpPr>
        <p:spPr>
          <a:xfrm>
            <a:off x="323850" y="1782653"/>
            <a:ext cx="4819650" cy="5124450"/>
          </a:xfrm>
        </p:spPr>
        <p:txBody>
          <a:bodyPr/>
          <a:lstStyle/>
          <a:p>
            <a:pPr eaLnBrk="1" hangingPunct="1">
              <a:lnSpc>
                <a:spcPct val="80000"/>
              </a:lnSpc>
            </a:pPr>
            <a:r>
              <a:rPr lang="en-GB" altLang="en-US" sz="2400" dirty="0" smtClean="0"/>
              <a:t>On March 23, the Reichstag met in the Kroll Opera House in Berlin to consider passing Hitler's </a:t>
            </a:r>
            <a:r>
              <a:rPr lang="en-GB" altLang="en-US" sz="2400" b="1" dirty="0" smtClean="0"/>
              <a:t>Enabling Act</a:t>
            </a:r>
            <a:r>
              <a:rPr lang="en-GB" altLang="en-US" sz="2400" dirty="0" smtClean="0"/>
              <a:t>. </a:t>
            </a:r>
          </a:p>
          <a:p>
            <a:pPr eaLnBrk="1" hangingPunct="1">
              <a:lnSpc>
                <a:spcPct val="80000"/>
              </a:lnSpc>
              <a:buFont typeface="Wingdings 2" panose="05020102010507070707" pitchFamily="18" charset="2"/>
              <a:buNone/>
            </a:pPr>
            <a:endParaRPr lang="en-GB" altLang="en-US" sz="2400" dirty="0" smtClean="0"/>
          </a:p>
          <a:p>
            <a:pPr eaLnBrk="1" hangingPunct="1">
              <a:lnSpc>
                <a:spcPct val="80000"/>
              </a:lnSpc>
            </a:pPr>
            <a:r>
              <a:rPr lang="en-GB" altLang="en-US" sz="2400" dirty="0" smtClean="0"/>
              <a:t>It was officially called the </a:t>
            </a:r>
            <a:r>
              <a:rPr lang="en-GB" altLang="en-US" sz="2400" i="1" dirty="0" smtClean="0"/>
              <a:t>"Law for Removing the Distress of the People and the Reich." </a:t>
            </a:r>
          </a:p>
          <a:p>
            <a:pPr eaLnBrk="1" hangingPunct="1">
              <a:lnSpc>
                <a:spcPct val="80000"/>
              </a:lnSpc>
              <a:buFont typeface="Wingdings 2" panose="05020102010507070707" pitchFamily="18" charset="2"/>
              <a:buNone/>
            </a:pPr>
            <a:endParaRPr lang="en-GB" altLang="en-US" sz="2400" dirty="0" smtClean="0"/>
          </a:p>
          <a:p>
            <a:pPr eaLnBrk="1" hangingPunct="1">
              <a:lnSpc>
                <a:spcPct val="80000"/>
              </a:lnSpc>
            </a:pPr>
            <a:r>
              <a:rPr lang="en-GB" altLang="en-US" sz="2400" dirty="0" smtClean="0"/>
              <a:t>If passed, it would in effect </a:t>
            </a:r>
            <a:r>
              <a:rPr lang="en-GB" altLang="en-US" sz="2400" b="1" dirty="0" smtClean="0"/>
              <a:t>vote democracy out of existence </a:t>
            </a:r>
            <a:r>
              <a:rPr lang="en-GB" altLang="en-US" sz="2400" dirty="0" smtClean="0"/>
              <a:t>in Germany and establish the </a:t>
            </a:r>
            <a:r>
              <a:rPr lang="en-GB" altLang="en-US" sz="2400" b="1" dirty="0" smtClean="0"/>
              <a:t>legal dictatorship </a:t>
            </a:r>
            <a:r>
              <a:rPr lang="en-GB" altLang="en-US" sz="2400" dirty="0" smtClean="0"/>
              <a:t>of Adolf </a:t>
            </a:r>
            <a:r>
              <a:rPr lang="en-GB" altLang="en-US" sz="2400" dirty="0" smtClean="0"/>
              <a:t>Hitler.</a:t>
            </a:r>
            <a:endParaRPr lang="en-GB" altLang="en-US" sz="2400" dirty="0" smtClean="0"/>
          </a:p>
        </p:txBody>
      </p:sp>
      <p:pic>
        <p:nvPicPr>
          <p:cNvPr id="31748" name="Picture 2" descr="http://lh5.ggpht.com/_3YQZpy75ak8/R7WyzdjmoLI/AAAAAAAAACI/feSGVcBMLTw/Kroll+Opera+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1428750"/>
            <a:ext cx="34290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Adolf Hitler at the Lectern in the Kroll Opera House on the Occasion of the Extension of th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25" y="3643313"/>
            <a:ext cx="20431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3383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t>Dictatorship?</a:t>
            </a:r>
          </a:p>
        </p:txBody>
      </p:sp>
      <p:sp>
        <p:nvSpPr>
          <p:cNvPr id="3" name="Content Placeholder 2"/>
          <p:cNvSpPr>
            <a:spLocks noGrp="1"/>
          </p:cNvSpPr>
          <p:nvPr>
            <p:ph sz="quarter" idx="1"/>
          </p:nvPr>
        </p:nvSpPr>
        <p:spPr>
          <a:xfrm>
            <a:off x="611188" y="2060575"/>
            <a:ext cx="7772400" cy="3052763"/>
          </a:xfrm>
        </p:spPr>
        <p:txBody>
          <a:bodyPr>
            <a:noAutofit/>
          </a:bodyPr>
          <a:lstStyle/>
          <a:p>
            <a:pPr eaLnBrk="1" hangingPunct="1"/>
            <a:r>
              <a:rPr lang="en-GB" altLang="en-US" sz="2800" dirty="0" smtClean="0"/>
              <a:t>During the Reichstag session on March 23, 1933, Hitler falsely claimed that this new law would not mean the abolition of the </a:t>
            </a:r>
            <a:r>
              <a:rPr lang="en-GB" altLang="en-US" sz="2800" dirty="0" smtClean="0"/>
              <a:t>Reichstag.</a:t>
            </a:r>
            <a:endParaRPr lang="en-GB" altLang="en-US" sz="2800" dirty="0" smtClean="0"/>
          </a:p>
          <a:p>
            <a:pPr eaLnBrk="1" hangingPunct="1">
              <a:buFont typeface="Wingdings 2" panose="05020102010507070707" pitchFamily="18" charset="2"/>
              <a:buNone/>
            </a:pPr>
            <a:endParaRPr lang="en-GB" altLang="en-US" sz="2800" dirty="0" smtClean="0"/>
          </a:p>
          <a:p>
            <a:pPr eaLnBrk="1" hangingPunct="1"/>
            <a:r>
              <a:rPr lang="en-GB" altLang="en-US" sz="2800" dirty="0" smtClean="0"/>
              <a:t>He claimed he would use his new legislative authority over the next four years </a:t>
            </a:r>
            <a:r>
              <a:rPr lang="en-GB" altLang="en-US" sz="2800" b="1" dirty="0" smtClean="0"/>
              <a:t>only in </a:t>
            </a:r>
            <a:r>
              <a:rPr lang="en-GB" altLang="en-US" sz="2800" b="1" dirty="0" smtClean="0"/>
              <a:t>emergencies.</a:t>
            </a:r>
            <a:endParaRPr lang="en-GB" altLang="en-US" sz="2800" dirty="0" smtClean="0"/>
          </a:p>
        </p:txBody>
      </p:sp>
    </p:spTree>
    <p:custDataLst>
      <p:tags r:id="rId1"/>
    </p:custDataLst>
    <p:extLst>
      <p:ext uri="{BB962C8B-B14F-4D97-AF65-F5344CB8AC3E}">
        <p14:creationId xmlns:p14="http://schemas.microsoft.com/office/powerpoint/2010/main" val="39527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smh.com.au/ftsmh/ffximage/2008/04/01/Hitler_080401095910432_wideweb__300x37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428875"/>
            <a:ext cx="2857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3929063" y="357188"/>
            <a:ext cx="4929187" cy="3571875"/>
          </a:xfrm>
          <a:prstGeom prst="wedgeRoundRectCallout">
            <a:avLst>
              <a:gd name="adj1" fmla="val -69603"/>
              <a:gd name="adj2" fmla="val 71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solidFill>
                  <a:schemeClr val="bg1"/>
                </a:solidFill>
              </a:rPr>
              <a:t>"The government will make use of these powers only insofar as they are essential for carrying out vitally necessary measures...The number of cases in which an internal necessity exists for having recourse to such a law is in itself a limited one"</a:t>
            </a:r>
          </a:p>
        </p:txBody>
      </p:sp>
    </p:spTree>
    <p:custDataLst>
      <p:tags r:id="rId1"/>
    </p:custDataLst>
    <p:extLst>
      <p:ext uri="{BB962C8B-B14F-4D97-AF65-F5344CB8AC3E}">
        <p14:creationId xmlns:p14="http://schemas.microsoft.com/office/powerpoint/2010/main" val="853433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fontScale="85000" lnSpcReduction="20000"/>
          </a:bodyPr>
          <a:lstStyle/>
          <a:p>
            <a:pPr eaLnBrk="1" hangingPunct="1">
              <a:lnSpc>
                <a:spcPct val="90000"/>
              </a:lnSpc>
              <a:buFont typeface="Wingdings" panose="05000000000000000000" pitchFamily="2" charset="2"/>
              <a:buChar char="§"/>
            </a:pPr>
            <a:r>
              <a:rPr lang="en-GB" altLang="en-US" sz="2800" smtClean="0"/>
              <a:t>5 clauses of this Act would give Hitler </a:t>
            </a:r>
            <a:r>
              <a:rPr lang="en-GB" altLang="en-US" sz="2800" b="1" u="sng" smtClean="0"/>
              <a:t>complete power </a:t>
            </a:r>
            <a:r>
              <a:rPr lang="en-GB" altLang="en-US" sz="2800" smtClean="0"/>
              <a:t>to enact all laws in Germany during the next 4 years</a:t>
            </a:r>
            <a:r>
              <a:rPr lang="en-GB" altLang="en-US" sz="2800" smtClean="0">
                <a:solidFill>
                  <a:srgbClr val="67DC54"/>
                </a:solidFill>
              </a:rPr>
              <a:t> </a:t>
            </a:r>
            <a:r>
              <a:rPr lang="en-GB" altLang="en-US" sz="2800" smtClean="0">
                <a:solidFill>
                  <a:srgbClr val="FA3B36"/>
                </a:solidFill>
              </a:rPr>
              <a:t>without</a:t>
            </a:r>
            <a:r>
              <a:rPr lang="en-GB" altLang="en-US" sz="2800" smtClean="0">
                <a:solidFill>
                  <a:srgbClr val="67DC54"/>
                </a:solidFill>
              </a:rPr>
              <a:t> </a:t>
            </a:r>
            <a:r>
              <a:rPr lang="en-GB" altLang="en-US" sz="2800" smtClean="0"/>
              <a:t>approval from the Reichstag.</a:t>
            </a:r>
          </a:p>
          <a:p>
            <a:pPr eaLnBrk="1" hangingPunct="1">
              <a:lnSpc>
                <a:spcPct val="90000"/>
              </a:lnSpc>
              <a:buFont typeface="Wingdings" panose="05000000000000000000" pitchFamily="2" charset="2"/>
              <a:buNone/>
            </a:pPr>
            <a:endParaRPr lang="en-GB" altLang="en-US" sz="2800" smtClean="0"/>
          </a:p>
          <a:p>
            <a:pPr eaLnBrk="1" hangingPunct="1">
              <a:lnSpc>
                <a:spcPct val="90000"/>
              </a:lnSpc>
              <a:buFont typeface="Wingdings" panose="05000000000000000000" pitchFamily="2" charset="2"/>
              <a:buChar char="§"/>
            </a:pPr>
            <a:r>
              <a:rPr lang="en-GB" altLang="en-US" sz="2800" smtClean="0">
                <a:solidFill>
                  <a:srgbClr val="040D03"/>
                </a:solidFill>
              </a:rPr>
              <a:t>This was a recipe for dictatorship!</a:t>
            </a:r>
            <a:r>
              <a:rPr lang="en-GB" altLang="en-US" sz="2800" smtClean="0">
                <a:solidFill>
                  <a:srgbClr val="67DC54"/>
                </a:solidFill>
              </a:rPr>
              <a:t> </a:t>
            </a:r>
          </a:p>
          <a:p>
            <a:pPr eaLnBrk="1" hangingPunct="1">
              <a:lnSpc>
                <a:spcPct val="90000"/>
              </a:lnSpc>
              <a:buFont typeface="Wingdings" panose="05000000000000000000" pitchFamily="2" charset="2"/>
              <a:buChar char="§"/>
            </a:pPr>
            <a:endParaRPr lang="en-GB" altLang="en-US" sz="2800" smtClean="0">
              <a:solidFill>
                <a:srgbClr val="67DC54"/>
              </a:solidFill>
            </a:endParaRPr>
          </a:p>
          <a:p>
            <a:pPr eaLnBrk="1" hangingPunct="1">
              <a:lnSpc>
                <a:spcPct val="90000"/>
              </a:lnSpc>
              <a:buFont typeface="Wingdings" panose="05000000000000000000" pitchFamily="2" charset="2"/>
              <a:buChar char="§"/>
            </a:pPr>
            <a:r>
              <a:rPr lang="en-GB" altLang="en-US" sz="2800" smtClean="0">
                <a:solidFill>
                  <a:srgbClr val="FA3B36"/>
                </a:solidFill>
              </a:rPr>
              <a:t>But…</a:t>
            </a:r>
          </a:p>
          <a:p>
            <a:pPr eaLnBrk="1" hangingPunct="1">
              <a:lnSpc>
                <a:spcPct val="90000"/>
              </a:lnSpc>
              <a:buFont typeface="Wingdings" panose="05000000000000000000" pitchFamily="2" charset="2"/>
              <a:buChar char="§"/>
            </a:pPr>
            <a:endParaRPr lang="en-GB" altLang="en-US" sz="2800" smtClean="0">
              <a:solidFill>
                <a:srgbClr val="FA3B36"/>
              </a:solidFill>
            </a:endParaRPr>
          </a:p>
          <a:p>
            <a:pPr eaLnBrk="1" hangingPunct="1">
              <a:lnSpc>
                <a:spcPct val="90000"/>
              </a:lnSpc>
              <a:buFont typeface="Wingdings" panose="05000000000000000000" pitchFamily="2" charset="2"/>
              <a:buChar char="§"/>
            </a:pPr>
            <a:r>
              <a:rPr lang="en-GB" altLang="en-US" sz="2800" smtClean="0">
                <a:solidFill>
                  <a:srgbClr val="040D03"/>
                </a:solidFill>
              </a:rPr>
              <a:t>Hitler needed </a:t>
            </a:r>
            <a:r>
              <a:rPr lang="en-GB" altLang="en-US" sz="2800" b="1" smtClean="0">
                <a:solidFill>
                  <a:srgbClr val="040D03"/>
                </a:solidFill>
              </a:rPr>
              <a:t>two-thirds</a:t>
            </a:r>
            <a:r>
              <a:rPr lang="en-GB" altLang="en-US" sz="2800" smtClean="0">
                <a:solidFill>
                  <a:srgbClr val="040D03"/>
                </a:solidFill>
              </a:rPr>
              <a:t> majority in the Reichstag to pass the act.   </a:t>
            </a:r>
          </a:p>
          <a:p>
            <a:pPr eaLnBrk="1" hangingPunct="1">
              <a:lnSpc>
                <a:spcPct val="90000"/>
              </a:lnSpc>
              <a:buFont typeface="Wingdings" panose="05000000000000000000" pitchFamily="2" charset="2"/>
              <a:buChar char="§"/>
            </a:pPr>
            <a:endParaRPr lang="en-GB" altLang="en-US" sz="2800" smtClean="0">
              <a:solidFill>
                <a:srgbClr val="040D03"/>
              </a:solidFill>
            </a:endParaRPr>
          </a:p>
          <a:p>
            <a:pPr eaLnBrk="1" hangingPunct="1">
              <a:lnSpc>
                <a:spcPct val="90000"/>
              </a:lnSpc>
              <a:buFont typeface="Wingdings" panose="05000000000000000000" pitchFamily="2" charset="2"/>
              <a:buChar char="§"/>
            </a:pPr>
            <a:r>
              <a:rPr lang="en-GB" altLang="en-US" sz="2800" smtClean="0">
                <a:solidFill>
                  <a:srgbClr val="040D03"/>
                </a:solidFill>
              </a:rPr>
              <a:t>How could he achieve this?</a:t>
            </a:r>
            <a:r>
              <a:rPr lang="en-GB" altLang="en-US" sz="2800" smtClean="0">
                <a:solidFill>
                  <a:srgbClr val="67DC54"/>
                </a:solidFill>
              </a:rPr>
              <a:t> </a:t>
            </a:r>
          </a:p>
          <a:p>
            <a:pPr eaLnBrk="1" hangingPunct="1">
              <a:lnSpc>
                <a:spcPct val="90000"/>
              </a:lnSpc>
              <a:buFont typeface="Wingdings" panose="05000000000000000000" pitchFamily="2" charset="2"/>
              <a:buNone/>
            </a:pPr>
            <a:r>
              <a:rPr lang="en-GB" altLang="en-US" sz="2800" smtClean="0">
                <a:solidFill>
                  <a:srgbClr val="67DC54"/>
                </a:solidFill>
              </a:rPr>
              <a:t>     </a:t>
            </a:r>
          </a:p>
        </p:txBody>
      </p:sp>
      <p:sp>
        <p:nvSpPr>
          <p:cNvPr id="40962" name="Rectangle 2"/>
          <p:cNvSpPr>
            <a:spLocks noGrp="1" noChangeArrowheads="1"/>
          </p:cNvSpPr>
          <p:nvPr>
            <p:ph type="title"/>
          </p:nvPr>
        </p:nvSpPr>
        <p:spPr/>
        <p:txBody>
          <a:bodyPr>
            <a:normAutofit/>
          </a:bodyPr>
          <a:lstStyle/>
          <a:p>
            <a:pPr eaLnBrk="1" fontAlgn="auto" hangingPunct="1">
              <a:spcAft>
                <a:spcPts val="0"/>
              </a:spcAft>
              <a:defRPr/>
            </a:pPr>
            <a:r>
              <a:rPr lang="en-GB" dirty="0" smtClean="0"/>
              <a:t>The Enabling Act, 23 March 1933</a:t>
            </a:r>
            <a:endParaRPr lang="en-GB" dirty="0"/>
          </a:p>
        </p:txBody>
      </p:sp>
    </p:spTree>
    <p:custDataLst>
      <p:tags r:id="rId1"/>
    </p:custDataLst>
    <p:extLst>
      <p:ext uri="{BB962C8B-B14F-4D97-AF65-F5344CB8AC3E}">
        <p14:creationId xmlns:p14="http://schemas.microsoft.com/office/powerpoint/2010/main" val="413134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out)">
                                      <p:cBhvr>
                                        <p:cTn id="7" dur="500"/>
                                        <p:tgtEl>
                                          <p:spTgt spid="409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ox(out)">
                                      <p:cBhvr>
                                        <p:cTn id="12" dur="500"/>
                                        <p:tgtEl>
                                          <p:spTgt spid="4096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animEffect transition="in" filter="box(out)">
                                      <p:cBhvr>
                                        <p:cTn id="17" dur="500"/>
                                        <p:tgtEl>
                                          <p:spTgt spid="40963">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963">
                                            <p:txEl>
                                              <p:pRg st="6" end="6"/>
                                            </p:txEl>
                                          </p:spTgt>
                                        </p:tgtEl>
                                        <p:attrNameLst>
                                          <p:attrName>style.visibility</p:attrName>
                                        </p:attrNameLst>
                                      </p:cBhvr>
                                      <p:to>
                                        <p:strVal val="visible"/>
                                      </p:to>
                                    </p:set>
                                    <p:animEffect transition="in" filter="box(out)">
                                      <p:cBhvr>
                                        <p:cTn id="22" dur="500"/>
                                        <p:tgtEl>
                                          <p:spTgt spid="40963">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0963">
                                            <p:txEl>
                                              <p:pRg st="8" end="8"/>
                                            </p:txEl>
                                          </p:spTgt>
                                        </p:tgtEl>
                                        <p:attrNameLst>
                                          <p:attrName>style.visibility</p:attrName>
                                        </p:attrNameLst>
                                      </p:cBhvr>
                                      <p:to>
                                        <p:strVal val="visible"/>
                                      </p:to>
                                    </p:set>
                                    <p:animEffect transition="in" filter="box(out)">
                                      <p:cBhvr>
                                        <p:cTn id="27" dur="500"/>
                                        <p:tgtEl>
                                          <p:spTgt spid="40963">
                                            <p:txEl>
                                              <p:pRg st="8" end="8"/>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0963">
                                            <p:txEl>
                                              <p:pRg st="9" end="9"/>
                                            </p:txEl>
                                          </p:spTgt>
                                        </p:tgtEl>
                                        <p:attrNameLst>
                                          <p:attrName>style.visibility</p:attrName>
                                        </p:attrNameLst>
                                      </p:cBhvr>
                                      <p:to>
                                        <p:strVal val="visible"/>
                                      </p:to>
                                    </p:set>
                                    <p:animEffect transition="in" filter="box(out)">
                                      <p:cBhvr>
                                        <p:cTn id="32" dur="500"/>
                                        <p:tgtEl>
                                          <p:spTgt spid="40963">
                                            <p:txEl>
                                              <p:pRg st="9" end="9"/>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37316" y="313386"/>
            <a:ext cx="7772400" cy="1143000"/>
          </a:xfrm>
        </p:spPr>
        <p:txBody>
          <a:bodyPr>
            <a:normAutofit/>
          </a:bodyPr>
          <a:lstStyle/>
          <a:p>
            <a:pPr eaLnBrk="1" fontAlgn="auto" hangingPunct="1">
              <a:spcAft>
                <a:spcPts val="0"/>
              </a:spcAft>
              <a:defRPr/>
            </a:pPr>
            <a:r>
              <a:rPr lang="en-GB" dirty="0"/>
              <a:t>Attitudes of the various parties at this time?</a:t>
            </a:r>
          </a:p>
        </p:txBody>
      </p:sp>
      <p:graphicFrame>
        <p:nvGraphicFramePr>
          <p:cNvPr id="42049" name="Group 65"/>
          <p:cNvGraphicFramePr>
            <a:graphicFrameLocks noGrp="1"/>
          </p:cNvGraphicFramePr>
          <p:nvPr>
            <p:ph type="tbl" idx="1"/>
          </p:nvPr>
        </p:nvGraphicFramePr>
        <p:xfrm>
          <a:off x="685800" y="1981200"/>
          <a:ext cx="7772400" cy="3414715"/>
        </p:xfrm>
        <a:graphic>
          <a:graphicData uri="http://schemas.openxmlformats.org/drawingml/2006/table">
            <a:tbl>
              <a:tblPr/>
              <a:tblGrid>
                <a:gridCol w="2667000"/>
                <a:gridCol w="5105400"/>
              </a:tblGrid>
              <a:tr h="822223">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3200" b="1" i="0" u="none" strike="noStrike" cap="none" normalizeH="0" baseline="0" dirty="0" smtClean="0">
                          <a:ln>
                            <a:noFill/>
                          </a:ln>
                          <a:solidFill>
                            <a:srgbClr val="F6586B"/>
                          </a:solidFill>
                          <a:effectLst/>
                          <a:latin typeface="+mj-lt"/>
                        </a:rPr>
                        <a:t>Communists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2800" b="0" i="0" u="none" strike="noStrike" cap="none" normalizeH="0" baseline="0" dirty="0" smtClean="0">
                          <a:ln>
                            <a:noFill/>
                          </a:ln>
                          <a:solidFill>
                            <a:srgbClr val="040D03"/>
                          </a:solidFill>
                          <a:effectLst/>
                          <a:latin typeface="+mj-lt"/>
                        </a:rPr>
                        <a:t>Already under arrest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811">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3200" b="1" i="0" u="none" strike="noStrike" cap="none" normalizeH="0" baseline="0" smtClean="0">
                          <a:ln>
                            <a:noFill/>
                          </a:ln>
                          <a:solidFill>
                            <a:srgbClr val="765CD4"/>
                          </a:solidFill>
                          <a:effectLst/>
                          <a:latin typeface="+mj-lt"/>
                        </a:rPr>
                        <a:t>Nationalists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2800" b="0" i="0" u="none" strike="noStrike" cap="none" normalizeH="0" baseline="0" dirty="0" smtClean="0">
                          <a:ln>
                            <a:noFill/>
                          </a:ln>
                          <a:solidFill>
                            <a:srgbClr val="040D03"/>
                          </a:solidFill>
                          <a:effectLst/>
                          <a:latin typeface="+mj-lt"/>
                        </a:rPr>
                        <a:t>Supported Hitler</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9">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3200" b="1" i="0" u="none" strike="noStrike" cap="none" normalizeH="0" baseline="0" smtClean="0">
                          <a:ln>
                            <a:noFill/>
                          </a:ln>
                          <a:solidFill>
                            <a:srgbClr val="67DC54"/>
                          </a:solidFill>
                          <a:effectLst/>
                          <a:latin typeface="+mj-lt"/>
                        </a:rPr>
                        <a:t>Centre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2800" b="0" i="0" u="none" strike="noStrike" cap="none" normalizeH="0" baseline="0" smtClean="0">
                          <a:ln>
                            <a:noFill/>
                          </a:ln>
                          <a:solidFill>
                            <a:srgbClr val="040D03"/>
                          </a:solidFill>
                          <a:effectLst/>
                          <a:latin typeface="+mj-lt"/>
                        </a:rPr>
                        <a:t>Bought off by promises to make the R.C. Church safe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811">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3200" b="1" i="0" u="none" strike="noStrike" cap="none" normalizeH="0" baseline="0" smtClean="0">
                          <a:ln>
                            <a:noFill/>
                          </a:ln>
                          <a:solidFill>
                            <a:srgbClr val="FA36BD"/>
                          </a:solidFill>
                          <a:effectLst/>
                          <a:latin typeface="+mj-lt"/>
                        </a:rPr>
                        <a:t>SPD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Tx/>
                        <a:buNone/>
                        <a:tabLst/>
                      </a:pPr>
                      <a:r>
                        <a:rPr kumimoji="0" lang="en-GB" sz="2800" b="0" i="0" u="none" strike="noStrike" cap="none" normalizeH="0" baseline="0" dirty="0" smtClean="0">
                          <a:ln>
                            <a:noFill/>
                          </a:ln>
                          <a:solidFill>
                            <a:srgbClr val="FA3B36"/>
                          </a:solidFill>
                          <a:effectLst/>
                          <a:latin typeface="+mj-lt"/>
                        </a:rPr>
                        <a:t>Totally against the Nazis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859824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8" y="1719263"/>
            <a:ext cx="4675031" cy="4406900"/>
          </a:xfrm>
        </p:spPr>
        <p:txBody>
          <a:bodyPr>
            <a:noAutofit/>
          </a:bodyPr>
          <a:lstStyle/>
          <a:p>
            <a:pPr eaLnBrk="1" hangingPunct="1">
              <a:defRPr/>
            </a:pPr>
            <a:r>
              <a:rPr lang="en-GB" sz="2600" dirty="0"/>
              <a:t>Hitler and the Nazi Party had been doing well in </a:t>
            </a:r>
            <a:r>
              <a:rPr lang="en-GB" sz="2600" dirty="0" smtClean="0"/>
              <a:t>elections.</a:t>
            </a:r>
            <a:endParaRPr lang="en-GB" sz="2600" dirty="0"/>
          </a:p>
          <a:p>
            <a:pPr eaLnBrk="1" hangingPunct="1">
              <a:buNone/>
              <a:defRPr/>
            </a:pPr>
            <a:endParaRPr lang="en-GB" sz="2600" dirty="0"/>
          </a:p>
          <a:p>
            <a:pPr eaLnBrk="1" hangingPunct="1">
              <a:defRPr/>
            </a:pPr>
            <a:r>
              <a:rPr lang="en-GB" sz="2600" dirty="0"/>
              <a:t>However they still </a:t>
            </a:r>
            <a:r>
              <a:rPr lang="en-GB" sz="2600" b="1" dirty="0"/>
              <a:t>did not have a majority</a:t>
            </a:r>
            <a:r>
              <a:rPr lang="en-GB" sz="2600" dirty="0"/>
              <a:t> in the </a:t>
            </a:r>
            <a:r>
              <a:rPr lang="en-GB" sz="2600" dirty="0" smtClean="0"/>
              <a:t>Reichstag.</a:t>
            </a:r>
            <a:endParaRPr lang="en-GB" sz="2600" dirty="0"/>
          </a:p>
          <a:p>
            <a:pPr eaLnBrk="1" hangingPunct="1">
              <a:buNone/>
              <a:defRPr/>
            </a:pPr>
            <a:endParaRPr lang="en-GB" sz="2600" dirty="0"/>
          </a:p>
          <a:p>
            <a:pPr eaLnBrk="1" hangingPunct="1">
              <a:defRPr/>
            </a:pPr>
            <a:r>
              <a:rPr lang="en-GB" sz="2600" dirty="0"/>
              <a:t>Nevertheless, Hitler was still asked to become Chancellor of </a:t>
            </a:r>
            <a:r>
              <a:rPr lang="en-GB" sz="2600" dirty="0" smtClean="0"/>
              <a:t>Germany.</a:t>
            </a:r>
            <a:endParaRPr lang="en-GB" sz="2600" dirty="0"/>
          </a:p>
          <a:p>
            <a:endParaRPr lang="en-GB" sz="2600" dirty="0"/>
          </a:p>
        </p:txBody>
      </p:sp>
      <p:sp>
        <p:nvSpPr>
          <p:cNvPr id="9218" name="Title 1"/>
          <p:cNvSpPr>
            <a:spLocks noGrp="1"/>
          </p:cNvSpPr>
          <p:nvPr>
            <p:ph type="title"/>
          </p:nvPr>
        </p:nvSpPr>
        <p:spPr/>
        <p:txBody>
          <a:bodyPr/>
          <a:lstStyle/>
          <a:p>
            <a:pPr eaLnBrk="1" hangingPunct="1"/>
            <a:r>
              <a:rPr lang="en-GB" altLang="en-US" dirty="0" smtClean="0"/>
              <a:t>Hitler’s Election Success</a:t>
            </a:r>
          </a:p>
        </p:txBody>
      </p:sp>
      <p:pic>
        <p:nvPicPr>
          <p:cNvPr id="2" name="Picture 7" descr="http://history.acusd.edu/gen/WW2Timeline/images/1933h.jpg">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795770" y="2330473"/>
            <a:ext cx="3810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202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214313"/>
            <a:ext cx="7772400" cy="1143000"/>
          </a:xfrm>
        </p:spPr>
        <p:txBody>
          <a:bodyPr>
            <a:normAutofit/>
          </a:bodyPr>
          <a:lstStyle/>
          <a:p>
            <a:pPr eaLnBrk="1" fontAlgn="auto" hangingPunct="1">
              <a:spcAft>
                <a:spcPts val="0"/>
              </a:spcAft>
              <a:defRPr/>
            </a:pPr>
            <a:r>
              <a:rPr lang="en-GB" dirty="0"/>
              <a:t>Getting the Enabling Act </a:t>
            </a:r>
            <a:r>
              <a:rPr lang="en-GB" dirty="0" smtClean="0"/>
              <a:t>through</a:t>
            </a:r>
            <a:endParaRPr lang="en-GB" dirty="0"/>
          </a:p>
        </p:txBody>
      </p:sp>
      <p:sp>
        <p:nvSpPr>
          <p:cNvPr id="43011" name="Text Box 3"/>
          <p:cNvSpPr txBox="1">
            <a:spLocks noChangeArrowheads="1"/>
          </p:cNvSpPr>
          <p:nvPr/>
        </p:nvSpPr>
        <p:spPr bwMode="auto">
          <a:xfrm>
            <a:off x="684213" y="1898651"/>
            <a:ext cx="7315200" cy="954087"/>
          </a:xfrm>
          <a:prstGeom prst="rect">
            <a:avLst/>
          </a:prstGeom>
          <a:noFill/>
          <a:ln w="9525">
            <a:noFill/>
            <a:miter lim="800000"/>
            <a:headEnd/>
            <a:tailEnd/>
          </a:ln>
          <a:effectLst/>
        </p:spPr>
        <p:txBody>
          <a:bodyPr>
            <a:spAutoFit/>
          </a:bodyPr>
          <a:lstStyle/>
          <a:p>
            <a:pPr marL="457200" indent="-457200" fontAlgn="auto">
              <a:spcBef>
                <a:spcPct val="50000"/>
              </a:spcBef>
              <a:spcAft>
                <a:spcPts val="0"/>
              </a:spcAft>
              <a:buFontTx/>
              <a:buAutoNum type="arabicPeriod"/>
              <a:defRPr/>
            </a:pPr>
            <a:r>
              <a:rPr lang="en-GB" sz="2800" dirty="0">
                <a:solidFill>
                  <a:srgbClr val="FA3B36"/>
                </a:solidFill>
                <a:latin typeface="+mj-lt"/>
                <a:cs typeface="+mn-cs"/>
              </a:rPr>
              <a:t>Enormous </a:t>
            </a:r>
            <a:r>
              <a:rPr lang="en-GB" sz="2800" b="1" dirty="0">
                <a:solidFill>
                  <a:srgbClr val="FA3B36"/>
                </a:solidFill>
                <a:latin typeface="+mj-lt"/>
                <a:cs typeface="+mn-cs"/>
              </a:rPr>
              <a:t>intimidation</a:t>
            </a:r>
            <a:r>
              <a:rPr lang="en-GB" sz="2800" dirty="0">
                <a:solidFill>
                  <a:srgbClr val="FA3B36"/>
                </a:solidFill>
                <a:latin typeface="+mj-lt"/>
                <a:cs typeface="+mn-cs"/>
              </a:rPr>
              <a:t> by the SA and SS</a:t>
            </a:r>
          </a:p>
        </p:txBody>
      </p:sp>
      <p:sp>
        <p:nvSpPr>
          <p:cNvPr id="36868" name="Text Box 4"/>
          <p:cNvSpPr txBox="1">
            <a:spLocks noChangeArrowheads="1"/>
          </p:cNvSpPr>
          <p:nvPr/>
        </p:nvSpPr>
        <p:spPr bwMode="auto">
          <a:xfrm>
            <a:off x="762000" y="2286000"/>
            <a:ext cx="807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omic Sans MS" panose="030F0702030302020204" pitchFamily="66"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omic Sans MS" panose="030F0702030302020204" pitchFamily="66" charset="0"/>
              </a:defRPr>
            </a:lvl2pPr>
            <a:lvl3pPr marL="1143000" indent="-228600" eaLnBrk="0" hangingPunct="0">
              <a:spcBef>
                <a:spcPts val="375"/>
              </a:spcBef>
              <a:buClr>
                <a:srgbClr val="C0E5AF"/>
              </a:buClr>
              <a:buSzPct val="85000"/>
              <a:buFont typeface="Wingdings 2" panose="05020102010507070707" pitchFamily="18" charset="2"/>
              <a:buChar char=""/>
              <a:defRPr sz="2000">
                <a:solidFill>
                  <a:schemeClr val="tx1"/>
                </a:solidFill>
                <a:latin typeface="Comic Sans MS" panose="030F0702030302020204" pitchFamily="66" charset="0"/>
              </a:defRPr>
            </a:lvl3pPr>
            <a:lvl4pPr marL="1600200" indent="-228600" eaLnBrk="0" hangingPunct="0">
              <a:spcBef>
                <a:spcPts val="375"/>
              </a:spcBef>
              <a:buClr>
                <a:srgbClr val="FEB80A"/>
              </a:buClr>
              <a:buSzPct val="80000"/>
              <a:buFont typeface="Wingdings 2" panose="05020102010507070707" pitchFamily="18" charset="2"/>
              <a:buChar char=""/>
              <a:defRPr sz="2000">
                <a:solidFill>
                  <a:schemeClr val="tx1"/>
                </a:solidFill>
                <a:latin typeface="Comic Sans MS" panose="030F0702030302020204" pitchFamily="66" charset="0"/>
              </a:defRPr>
            </a:lvl4pPr>
            <a:lvl5pPr marL="2057400" indent="-228600" eaLnBrk="0" hangingPunct="0">
              <a:spcBef>
                <a:spcPts val="375"/>
              </a:spcBef>
              <a:buClr>
                <a:srgbClr val="FEB80A"/>
              </a:buClr>
              <a:buChar char="o"/>
              <a:defRPr sz="2000">
                <a:solidFill>
                  <a:schemeClr val="tx1"/>
                </a:solidFill>
                <a:latin typeface="Comic Sans MS" panose="030F0702030302020204" pitchFamily="66" charset="0"/>
              </a:defRPr>
            </a:lvl5pPr>
            <a:lvl6pPr marL="25146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6pPr>
            <a:lvl7pPr marL="29718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7pPr>
            <a:lvl8pPr marL="34290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8pPr>
            <a:lvl9pPr marL="38862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9pPr>
          </a:lstStyle>
          <a:p>
            <a:pPr eaLnBrk="1" hangingPunct="1">
              <a:spcBef>
                <a:spcPct val="50000"/>
              </a:spcBef>
              <a:buClrTx/>
              <a:buSzTx/>
              <a:buFontTx/>
              <a:buNone/>
            </a:pPr>
            <a:endParaRPr lang="en-GB" altLang="en-US" sz="2400" dirty="0">
              <a:solidFill>
                <a:srgbClr val="040D03"/>
              </a:solidFill>
            </a:endParaRPr>
          </a:p>
          <a:p>
            <a:pPr eaLnBrk="1" hangingPunct="1">
              <a:spcBef>
                <a:spcPct val="50000"/>
              </a:spcBef>
              <a:buClrTx/>
              <a:buSzTx/>
              <a:buFontTx/>
              <a:buNone/>
            </a:pPr>
            <a:r>
              <a:rPr lang="en-GB" altLang="en-US" sz="2400" dirty="0">
                <a:solidFill>
                  <a:srgbClr val="040D03"/>
                </a:solidFill>
                <a:latin typeface="+mj-lt"/>
              </a:rPr>
              <a:t>Eyewitness account by an SPD supporter:</a:t>
            </a:r>
          </a:p>
          <a:p>
            <a:pPr eaLnBrk="1" hangingPunct="1">
              <a:spcBef>
                <a:spcPct val="50000"/>
              </a:spcBef>
              <a:buClrTx/>
              <a:buSzTx/>
              <a:buFontTx/>
              <a:buNone/>
            </a:pPr>
            <a:r>
              <a:rPr lang="en-GB" altLang="en-US" sz="2400" dirty="0">
                <a:solidFill>
                  <a:srgbClr val="040D03"/>
                </a:solidFill>
                <a:latin typeface="+mj-lt"/>
              </a:rPr>
              <a:t>“The wide square in front of the Kroll Opera House was crowded with dark masses of people. We were received with wild choruses :’ We want the Enabling Act!’ Youths with swastikas on their chests eyed us insolently, blocked our way, calling us names like ‘Centre pig’, ‘Marxist sow’  The Kroll opera House was crawling with armed SA and SS men... (who) lined the walls behind us in a semi-circle. Their expressions boded no good.”</a:t>
            </a:r>
          </a:p>
        </p:txBody>
      </p:sp>
      <p:sp>
        <p:nvSpPr>
          <p:cNvPr id="36869" name="Rectangle 5"/>
          <p:cNvSpPr>
            <a:spLocks noChangeArrowheads="1"/>
          </p:cNvSpPr>
          <p:nvPr/>
        </p:nvSpPr>
        <p:spPr bwMode="auto">
          <a:xfrm>
            <a:off x="684213" y="2852738"/>
            <a:ext cx="8229600" cy="3733800"/>
          </a:xfrm>
          <a:prstGeom prst="rect">
            <a:avLst/>
          </a:prstGeom>
          <a:noFill/>
          <a:ln w="28575">
            <a:solidFill>
              <a:srgbClr val="040D0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omic Sans MS" panose="030F0702030302020204" pitchFamily="66"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omic Sans MS" panose="030F0702030302020204" pitchFamily="66" charset="0"/>
              </a:defRPr>
            </a:lvl2pPr>
            <a:lvl3pPr marL="1143000" indent="-228600" eaLnBrk="0" hangingPunct="0">
              <a:spcBef>
                <a:spcPts val="375"/>
              </a:spcBef>
              <a:buClr>
                <a:srgbClr val="C0E5AF"/>
              </a:buClr>
              <a:buSzPct val="85000"/>
              <a:buFont typeface="Wingdings 2" panose="05020102010507070707" pitchFamily="18" charset="2"/>
              <a:buChar char=""/>
              <a:defRPr sz="2000">
                <a:solidFill>
                  <a:schemeClr val="tx1"/>
                </a:solidFill>
                <a:latin typeface="Comic Sans MS" panose="030F0702030302020204" pitchFamily="66" charset="0"/>
              </a:defRPr>
            </a:lvl3pPr>
            <a:lvl4pPr marL="1600200" indent="-228600" eaLnBrk="0" hangingPunct="0">
              <a:spcBef>
                <a:spcPts val="375"/>
              </a:spcBef>
              <a:buClr>
                <a:srgbClr val="FEB80A"/>
              </a:buClr>
              <a:buSzPct val="80000"/>
              <a:buFont typeface="Wingdings 2" panose="05020102010507070707" pitchFamily="18" charset="2"/>
              <a:buChar char=""/>
              <a:defRPr sz="2000">
                <a:solidFill>
                  <a:schemeClr val="tx1"/>
                </a:solidFill>
                <a:latin typeface="Comic Sans MS" panose="030F0702030302020204" pitchFamily="66" charset="0"/>
              </a:defRPr>
            </a:lvl4pPr>
            <a:lvl5pPr marL="2057400" indent="-228600" eaLnBrk="0" hangingPunct="0">
              <a:spcBef>
                <a:spcPts val="375"/>
              </a:spcBef>
              <a:buClr>
                <a:srgbClr val="FEB80A"/>
              </a:buClr>
              <a:buChar char="o"/>
              <a:defRPr sz="2000">
                <a:solidFill>
                  <a:schemeClr val="tx1"/>
                </a:solidFill>
                <a:latin typeface="Comic Sans MS" panose="030F0702030302020204" pitchFamily="66" charset="0"/>
              </a:defRPr>
            </a:lvl5pPr>
            <a:lvl6pPr marL="25146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6pPr>
            <a:lvl7pPr marL="29718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7pPr>
            <a:lvl8pPr marL="34290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8pPr>
            <a:lvl9pPr marL="38862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9pPr>
          </a:lstStyle>
          <a:p>
            <a:pPr eaLnBrk="1" hangingPunct="1">
              <a:spcBef>
                <a:spcPct val="0"/>
              </a:spcBef>
              <a:buClrTx/>
              <a:buSzTx/>
              <a:buFontTx/>
              <a:buNone/>
            </a:pPr>
            <a:endParaRPr lang="en-GB" altLang="en-US" sz="1800" dirty="0" smtClean="0">
              <a:latin typeface="+mj-lt"/>
            </a:endParaRPr>
          </a:p>
          <a:p>
            <a:pPr eaLnBrk="1" hangingPunct="1">
              <a:spcBef>
                <a:spcPct val="0"/>
              </a:spcBef>
              <a:buClrTx/>
              <a:buSzTx/>
              <a:buFontTx/>
              <a:buNone/>
            </a:pPr>
            <a:endParaRPr lang="en-GB" altLang="en-US" sz="1800" dirty="0">
              <a:latin typeface="+mj-lt"/>
            </a:endParaRPr>
          </a:p>
        </p:txBody>
      </p:sp>
    </p:spTree>
    <p:custDataLst>
      <p:tags r:id="rId1"/>
    </p:custDataLst>
    <p:extLst>
      <p:ext uri="{BB962C8B-B14F-4D97-AF65-F5344CB8AC3E}">
        <p14:creationId xmlns:p14="http://schemas.microsoft.com/office/powerpoint/2010/main" val="329420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smtClean="0"/>
              <a:t>Intimidation</a:t>
            </a:r>
          </a:p>
        </p:txBody>
      </p:sp>
      <p:sp>
        <p:nvSpPr>
          <p:cNvPr id="3" name="Content Placeholder 2"/>
          <p:cNvSpPr>
            <a:spLocks noGrp="1"/>
          </p:cNvSpPr>
          <p:nvPr>
            <p:ph sz="quarter" idx="1"/>
          </p:nvPr>
        </p:nvSpPr>
        <p:spPr>
          <a:xfrm>
            <a:off x="179388" y="1665288"/>
            <a:ext cx="4608512" cy="5096120"/>
          </a:xfrm>
        </p:spPr>
        <p:txBody>
          <a:bodyPr>
            <a:noAutofit/>
          </a:bodyPr>
          <a:lstStyle/>
          <a:p>
            <a:pPr eaLnBrk="1" hangingPunct="1"/>
            <a:r>
              <a:rPr lang="en-GB" altLang="en-US" sz="2300" dirty="0" smtClean="0"/>
              <a:t>On the day of the vote, Nazi storm troopers gathered in a show of force around the opera house chanting,</a:t>
            </a:r>
            <a:r>
              <a:rPr lang="en-GB" altLang="en-US" sz="2300" i="1" dirty="0" smtClean="0"/>
              <a:t> "Full powers - or else! We want the bill - or fire and murder!!" </a:t>
            </a:r>
          </a:p>
          <a:p>
            <a:pPr eaLnBrk="1" hangingPunct="1">
              <a:buFont typeface="Wingdings 2" panose="05020102010507070707" pitchFamily="18" charset="2"/>
              <a:buNone/>
            </a:pPr>
            <a:endParaRPr lang="en-GB" altLang="en-US" sz="2300" i="1" dirty="0" smtClean="0"/>
          </a:p>
          <a:p>
            <a:pPr eaLnBrk="1" hangingPunct="1"/>
            <a:r>
              <a:rPr lang="en-GB" altLang="en-US" sz="2300" dirty="0" smtClean="0"/>
              <a:t>They also stood inside in the hallways, and even lined the aisles where the vote would take place, glaring menacingly at anyone who might oppose Hitler's </a:t>
            </a:r>
            <a:r>
              <a:rPr lang="en-GB" altLang="en-US" sz="2300" dirty="0" smtClean="0"/>
              <a:t>will.</a:t>
            </a:r>
            <a:endParaRPr lang="en-GB" altLang="en-US" sz="2300" dirty="0" smtClean="0"/>
          </a:p>
        </p:txBody>
      </p:sp>
      <p:pic>
        <p:nvPicPr>
          <p:cNvPr id="37892" name="Picture 5" descr="http://germanmilitariacollectibles.com/blog/uploaded_images/ss_early__4_-75855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75" y="2420938"/>
            <a:ext cx="3721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70835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revol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635000"/>
            <a:ext cx="7129463" cy="4737100"/>
          </a:xfrm>
          <a:prstGeom prst="rect">
            <a:avLst/>
          </a:prstGeom>
          <a:noFill/>
          <a:ln w="5715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5062" name="Text Box 6"/>
          <p:cNvSpPr txBox="1">
            <a:spLocks noChangeArrowheads="1"/>
          </p:cNvSpPr>
          <p:nvPr/>
        </p:nvSpPr>
        <p:spPr bwMode="auto">
          <a:xfrm>
            <a:off x="684213" y="5734050"/>
            <a:ext cx="7272337" cy="64611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fontAlgn="auto">
              <a:spcBef>
                <a:spcPct val="50000"/>
              </a:spcBef>
              <a:spcAft>
                <a:spcPts val="0"/>
              </a:spcAft>
              <a:defRPr/>
            </a:pPr>
            <a:r>
              <a:rPr lang="en-GB" b="1" dirty="0">
                <a:latin typeface="+mj-lt"/>
                <a:cs typeface="+mn-cs"/>
              </a:rPr>
              <a:t>Hitler in the Kroll Opera House speaking about the Enabling Bill, 23 March 1933</a:t>
            </a:r>
          </a:p>
        </p:txBody>
      </p:sp>
    </p:spTree>
    <p:custDataLst>
      <p:tags r:id="rId1"/>
    </p:custDataLst>
    <p:extLst>
      <p:ext uri="{BB962C8B-B14F-4D97-AF65-F5344CB8AC3E}">
        <p14:creationId xmlns:p14="http://schemas.microsoft.com/office/powerpoint/2010/main" val="2419651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solidFill>
                  <a:srgbClr val="FA3B36"/>
                </a:solidFill>
              </a:rPr>
              <a:t>2. The final vote </a:t>
            </a:r>
          </a:p>
        </p:txBody>
      </p:sp>
      <p:sp>
        <p:nvSpPr>
          <p:cNvPr id="44035" name="Text Box 3"/>
          <p:cNvSpPr txBox="1">
            <a:spLocks noChangeArrowheads="1"/>
          </p:cNvSpPr>
          <p:nvPr/>
        </p:nvSpPr>
        <p:spPr bwMode="auto">
          <a:xfrm>
            <a:off x="2786063" y="1857375"/>
            <a:ext cx="3733800" cy="1349375"/>
          </a:xfrm>
          <a:prstGeom prst="rect">
            <a:avLst/>
          </a:prstGeom>
          <a:solidFill>
            <a:srgbClr val="77FDDD"/>
          </a:solidFill>
          <a:ln w="38100">
            <a:solidFill>
              <a:schemeClr val="tx1"/>
            </a:solidFill>
            <a:prstDash val="sysDot"/>
            <a:miter lim="800000"/>
            <a:headEnd/>
            <a:tailEnd/>
          </a:ln>
          <a:effectLst/>
        </p:spPr>
        <p:txBody>
          <a:bodyPr>
            <a:spAutoFit/>
          </a:bodyPr>
          <a:lstStyle/>
          <a:p>
            <a:pPr fontAlgn="auto">
              <a:spcBef>
                <a:spcPct val="50000"/>
              </a:spcBef>
              <a:spcAft>
                <a:spcPts val="0"/>
              </a:spcAft>
              <a:defRPr/>
            </a:pPr>
            <a:r>
              <a:rPr lang="en-GB" sz="3200" dirty="0">
                <a:solidFill>
                  <a:schemeClr val="tx2"/>
                </a:solidFill>
                <a:latin typeface="+mj-lt"/>
                <a:cs typeface="+mn-cs"/>
              </a:rPr>
              <a:t>       FOR = 441</a:t>
            </a:r>
          </a:p>
          <a:p>
            <a:pPr fontAlgn="auto">
              <a:spcBef>
                <a:spcPct val="50000"/>
              </a:spcBef>
              <a:spcAft>
                <a:spcPts val="0"/>
              </a:spcAft>
              <a:defRPr/>
            </a:pPr>
            <a:r>
              <a:rPr lang="en-GB" sz="3200" dirty="0">
                <a:solidFill>
                  <a:schemeClr val="tx2"/>
                </a:solidFill>
                <a:latin typeface="+mj-lt"/>
                <a:cs typeface="+mn-cs"/>
              </a:rPr>
              <a:t>AGAINST = 94</a:t>
            </a:r>
          </a:p>
        </p:txBody>
      </p:sp>
      <p:sp>
        <p:nvSpPr>
          <p:cNvPr id="4" name="Rectangle 3"/>
          <p:cNvSpPr>
            <a:spLocks noChangeArrowheads="1"/>
          </p:cNvSpPr>
          <p:nvPr/>
        </p:nvSpPr>
        <p:spPr bwMode="auto">
          <a:xfrm>
            <a:off x="1285875" y="4429125"/>
            <a:ext cx="7143750" cy="1754188"/>
          </a:xfrm>
          <a:prstGeom prst="rect">
            <a:avLst/>
          </a:prstGeom>
          <a:solidFill>
            <a:schemeClr val="accent2"/>
          </a:solidFill>
          <a:ln w="38100">
            <a:solidFill>
              <a:schemeClr val="tx1"/>
            </a:solidFill>
            <a:miter lim="800000"/>
            <a:headEnd/>
            <a:tailEnd/>
          </a:ln>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omic Sans MS" panose="030F0702030302020204" pitchFamily="66"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omic Sans MS" panose="030F0702030302020204" pitchFamily="66" charset="0"/>
              </a:defRPr>
            </a:lvl2pPr>
            <a:lvl3pPr marL="1143000" indent="-228600" eaLnBrk="0" hangingPunct="0">
              <a:spcBef>
                <a:spcPts val="375"/>
              </a:spcBef>
              <a:buClr>
                <a:srgbClr val="C0E5AF"/>
              </a:buClr>
              <a:buSzPct val="85000"/>
              <a:buFont typeface="Wingdings 2" panose="05020102010507070707" pitchFamily="18" charset="2"/>
              <a:buChar char=""/>
              <a:defRPr sz="2000">
                <a:solidFill>
                  <a:schemeClr val="tx1"/>
                </a:solidFill>
                <a:latin typeface="Comic Sans MS" panose="030F0702030302020204" pitchFamily="66" charset="0"/>
              </a:defRPr>
            </a:lvl3pPr>
            <a:lvl4pPr marL="1600200" indent="-228600" eaLnBrk="0" hangingPunct="0">
              <a:spcBef>
                <a:spcPts val="375"/>
              </a:spcBef>
              <a:buClr>
                <a:srgbClr val="FEB80A"/>
              </a:buClr>
              <a:buSzPct val="80000"/>
              <a:buFont typeface="Wingdings 2" panose="05020102010507070707" pitchFamily="18" charset="2"/>
              <a:buChar char=""/>
              <a:defRPr sz="2000">
                <a:solidFill>
                  <a:schemeClr val="tx1"/>
                </a:solidFill>
                <a:latin typeface="Comic Sans MS" panose="030F0702030302020204" pitchFamily="66" charset="0"/>
              </a:defRPr>
            </a:lvl4pPr>
            <a:lvl5pPr marL="2057400" indent="-228600" eaLnBrk="0" hangingPunct="0">
              <a:spcBef>
                <a:spcPts val="375"/>
              </a:spcBef>
              <a:buClr>
                <a:srgbClr val="FEB80A"/>
              </a:buClr>
              <a:buChar char="o"/>
              <a:defRPr sz="2000">
                <a:solidFill>
                  <a:schemeClr val="tx1"/>
                </a:solidFill>
                <a:latin typeface="Comic Sans MS" panose="030F0702030302020204" pitchFamily="66" charset="0"/>
              </a:defRPr>
            </a:lvl5pPr>
            <a:lvl6pPr marL="25146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6pPr>
            <a:lvl7pPr marL="29718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7pPr>
            <a:lvl8pPr marL="34290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8pPr>
            <a:lvl9pPr marL="3886200" indent="-228600" eaLnBrk="0" fontAlgn="base" hangingPunct="0">
              <a:spcBef>
                <a:spcPts val="375"/>
              </a:spcBef>
              <a:spcAft>
                <a:spcPct val="0"/>
              </a:spcAft>
              <a:buClr>
                <a:srgbClr val="FEB80A"/>
              </a:buClr>
              <a:buChar char="o"/>
              <a:defRPr sz="2000">
                <a:solidFill>
                  <a:schemeClr val="tx1"/>
                </a:solidFill>
                <a:latin typeface="Comic Sans MS" panose="030F0702030302020204" pitchFamily="66" charset="0"/>
              </a:defRPr>
            </a:lvl9pPr>
          </a:lstStyle>
          <a:p>
            <a:pPr eaLnBrk="1" hangingPunct="1">
              <a:spcBef>
                <a:spcPct val="0"/>
              </a:spcBef>
              <a:buClrTx/>
              <a:buSzTx/>
              <a:buFontTx/>
              <a:buNone/>
            </a:pPr>
            <a:r>
              <a:rPr lang="en-GB" altLang="en-US" sz="3600">
                <a:latin typeface="+mj-lt"/>
              </a:rPr>
              <a:t>Democracy was ended. They had brought down the German Democratic Republic </a:t>
            </a:r>
            <a:r>
              <a:rPr lang="en-GB" altLang="en-US" sz="3600" b="1">
                <a:latin typeface="+mj-lt"/>
              </a:rPr>
              <a:t>legally</a:t>
            </a:r>
            <a:r>
              <a:rPr lang="en-GB" altLang="en-US" sz="3600">
                <a:latin typeface="+mj-lt"/>
              </a:rPr>
              <a:t>.</a:t>
            </a:r>
          </a:p>
        </p:txBody>
      </p:sp>
    </p:spTree>
    <p:custDataLst>
      <p:tags r:id="rId1"/>
    </p:custDataLst>
    <p:extLst>
      <p:ext uri="{BB962C8B-B14F-4D97-AF65-F5344CB8AC3E}">
        <p14:creationId xmlns:p14="http://schemas.microsoft.com/office/powerpoint/2010/main" val="3822818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smtClean="0"/>
              <a:t>Result?</a:t>
            </a:r>
          </a:p>
        </p:txBody>
      </p:sp>
      <p:sp>
        <p:nvSpPr>
          <p:cNvPr id="3" name="Content Placeholder 2"/>
          <p:cNvSpPr>
            <a:spLocks noGrp="1"/>
          </p:cNvSpPr>
          <p:nvPr>
            <p:ph idx="1"/>
          </p:nvPr>
        </p:nvSpPr>
        <p:spPr>
          <a:xfrm>
            <a:off x="250825" y="1859922"/>
            <a:ext cx="5041900" cy="4572000"/>
          </a:xfrm>
        </p:spPr>
        <p:txBody>
          <a:bodyPr>
            <a:normAutofit lnSpcReduction="10000"/>
          </a:bodyPr>
          <a:lstStyle/>
          <a:p>
            <a:pPr eaLnBrk="1" hangingPunct="1">
              <a:buFont typeface="Arial" panose="020B0604020202020204" pitchFamily="34" charset="0"/>
              <a:buChar char="•"/>
            </a:pPr>
            <a:r>
              <a:rPr lang="en-GB" altLang="en-US" sz="2000" dirty="0" smtClean="0"/>
              <a:t>Hitler’s government was now a </a:t>
            </a:r>
            <a:r>
              <a:rPr lang="en-GB" altLang="en-US" sz="2000" b="1" dirty="0" smtClean="0"/>
              <a:t>legal dictatorship.</a:t>
            </a:r>
          </a:p>
          <a:p>
            <a:pPr eaLnBrk="1" hangingPunct="1">
              <a:buFont typeface="Arial" panose="020B0604020202020204" pitchFamily="34" charset="0"/>
              <a:buNone/>
            </a:pPr>
            <a:endParaRPr lang="en-GB" altLang="en-US" sz="2000" b="1" dirty="0" smtClean="0"/>
          </a:p>
          <a:p>
            <a:pPr eaLnBrk="1" hangingPunct="1">
              <a:buFont typeface="Arial" panose="020B0604020202020204" pitchFamily="34" charset="0"/>
              <a:buChar char="•"/>
            </a:pPr>
            <a:r>
              <a:rPr lang="en-GB" altLang="en-US" sz="2000" dirty="0" smtClean="0"/>
              <a:t>Hindenburg </a:t>
            </a:r>
            <a:r>
              <a:rPr lang="en-GB" altLang="en-US" sz="2000" b="1" u="sng" dirty="0" smtClean="0"/>
              <a:t>lost</a:t>
            </a:r>
            <a:r>
              <a:rPr lang="en-GB" altLang="en-US" sz="2000" dirty="0" smtClean="0"/>
              <a:t> his Presidential </a:t>
            </a:r>
            <a:r>
              <a:rPr lang="en-GB" altLang="en-US" sz="2000" dirty="0" smtClean="0"/>
              <a:t>powers.</a:t>
            </a:r>
            <a:endParaRPr lang="en-GB" altLang="en-US" sz="2000" dirty="0" smtClean="0"/>
          </a:p>
          <a:p>
            <a:pPr eaLnBrk="1" hangingPunct="1">
              <a:buFont typeface="Arial" panose="020B0604020202020204" pitchFamily="34" charset="0"/>
              <a:buNone/>
            </a:pPr>
            <a:endParaRPr lang="en-GB" altLang="en-US" sz="2000" dirty="0" smtClean="0"/>
          </a:p>
          <a:p>
            <a:pPr eaLnBrk="1" hangingPunct="1">
              <a:buFont typeface="Arial" panose="020B0604020202020204" pitchFamily="34" charset="0"/>
              <a:buChar char="•"/>
            </a:pPr>
            <a:r>
              <a:rPr lang="en-GB" altLang="en-US" sz="2000" dirty="0" smtClean="0"/>
              <a:t>Within 3 months all other political parties were made </a:t>
            </a:r>
            <a:r>
              <a:rPr lang="en-GB" altLang="en-US" sz="2000" dirty="0" smtClean="0"/>
              <a:t>illegal.</a:t>
            </a:r>
            <a:endParaRPr lang="en-GB" altLang="en-US" sz="2000" dirty="0" smtClean="0"/>
          </a:p>
          <a:p>
            <a:pPr eaLnBrk="1" hangingPunct="1">
              <a:buFont typeface="Arial" panose="020B0604020202020204" pitchFamily="34" charset="0"/>
              <a:buNone/>
            </a:pPr>
            <a:endParaRPr lang="en-GB" altLang="en-US" sz="2000" dirty="0" smtClean="0"/>
          </a:p>
          <a:p>
            <a:pPr eaLnBrk="1" hangingPunct="1">
              <a:buFont typeface="Arial" panose="020B0604020202020204" pitchFamily="34" charset="0"/>
              <a:buChar char="•"/>
            </a:pPr>
            <a:r>
              <a:rPr lang="en-GB" altLang="en-US" sz="2000" dirty="0" smtClean="0"/>
              <a:t>Trade Unions were </a:t>
            </a:r>
            <a:r>
              <a:rPr lang="en-GB" altLang="en-US" sz="2000" dirty="0" smtClean="0"/>
              <a:t>banned.</a:t>
            </a:r>
            <a:endParaRPr lang="en-GB" altLang="en-US" sz="2000" dirty="0" smtClean="0"/>
          </a:p>
          <a:p>
            <a:pPr eaLnBrk="1" hangingPunct="1">
              <a:buFont typeface="Arial" panose="020B0604020202020204" pitchFamily="34" charset="0"/>
              <a:buNone/>
            </a:pPr>
            <a:endParaRPr lang="en-GB" altLang="en-US" sz="2000" dirty="0" smtClean="0"/>
          </a:p>
          <a:p>
            <a:pPr eaLnBrk="1" hangingPunct="1">
              <a:buFont typeface="Arial" panose="020B0604020202020204" pitchFamily="34" charset="0"/>
              <a:buChar char="•"/>
            </a:pPr>
            <a:r>
              <a:rPr lang="en-GB" altLang="en-US" sz="2000" dirty="0" smtClean="0"/>
              <a:t>By the end of 1933 over 150,000 political prisoners were in concentration </a:t>
            </a:r>
            <a:r>
              <a:rPr lang="en-GB" altLang="en-US" sz="2000" dirty="0" smtClean="0"/>
              <a:t>camps.</a:t>
            </a:r>
            <a:endParaRPr lang="en-GB" altLang="en-US" sz="2000" dirty="0" smtClean="0"/>
          </a:p>
        </p:txBody>
      </p:sp>
      <p:pic>
        <p:nvPicPr>
          <p:cNvPr id="40964" name="Picture 5" descr="http://www.calvin.edu/academic/cas/gpa/images/hitlerca/caric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475" y="1859922"/>
            <a:ext cx="3311525"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14996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eaLnBrk="1" hangingPunct="1"/>
            <a:r>
              <a:rPr lang="en-GB" altLang="en-US" sz="2800" dirty="0" smtClean="0"/>
              <a:t>Hitler had </a:t>
            </a:r>
            <a:r>
              <a:rPr lang="en-GB" altLang="en-US" sz="2800" b="1" dirty="0" smtClean="0"/>
              <a:t>no intention </a:t>
            </a:r>
            <a:r>
              <a:rPr lang="en-GB" altLang="en-US" sz="2800" dirty="0" smtClean="0"/>
              <a:t>of abiding by the rules of </a:t>
            </a:r>
            <a:r>
              <a:rPr lang="en-GB" altLang="en-US" sz="2800" dirty="0" smtClean="0"/>
              <a:t>democracy.</a:t>
            </a:r>
            <a:endParaRPr lang="en-GB" altLang="en-US" sz="2800" dirty="0" smtClean="0"/>
          </a:p>
          <a:p>
            <a:pPr eaLnBrk="1" hangingPunct="1">
              <a:buFont typeface="Wingdings 2" panose="05020102010507070707" pitchFamily="18" charset="2"/>
              <a:buNone/>
            </a:pPr>
            <a:endParaRPr lang="en-GB" altLang="en-US" sz="2800" dirty="0" smtClean="0"/>
          </a:p>
          <a:p>
            <a:pPr eaLnBrk="1" hangingPunct="1"/>
            <a:r>
              <a:rPr lang="en-GB" altLang="en-US" sz="2800" dirty="0" smtClean="0"/>
              <a:t>He intended only to use those rules to </a:t>
            </a:r>
            <a:r>
              <a:rPr lang="en-GB" altLang="en-US" sz="2800" b="1" dirty="0" smtClean="0"/>
              <a:t>legally</a:t>
            </a:r>
            <a:r>
              <a:rPr lang="en-GB" altLang="en-US" sz="2800" dirty="0" smtClean="0"/>
              <a:t> establish himself as dictator as quickly as possible, then begin the Nazi </a:t>
            </a:r>
            <a:r>
              <a:rPr lang="en-GB" altLang="en-US" sz="2800" dirty="0" smtClean="0"/>
              <a:t>revolution.</a:t>
            </a:r>
            <a:endParaRPr lang="en-GB" altLang="en-US" sz="2800" dirty="0" smtClean="0"/>
          </a:p>
          <a:p>
            <a:pPr eaLnBrk="1" hangingPunct="1">
              <a:buFont typeface="Wingdings 2" panose="05020102010507070707" pitchFamily="18" charset="2"/>
              <a:buNone/>
            </a:pPr>
            <a:endParaRPr lang="en-GB" altLang="en-US" sz="2800" dirty="0" smtClean="0"/>
          </a:p>
          <a:p>
            <a:pPr eaLnBrk="1" hangingPunct="1"/>
            <a:r>
              <a:rPr lang="en-GB" altLang="en-US" sz="2800" dirty="0" smtClean="0"/>
              <a:t>Even before he was sworn in, he was at work to accomplish that goal by demanding new </a:t>
            </a:r>
            <a:r>
              <a:rPr lang="en-GB" altLang="en-US" sz="2800" dirty="0" smtClean="0"/>
              <a:t>elections.</a:t>
            </a:r>
            <a:endParaRPr lang="en-GB" altLang="en-US" sz="2800" dirty="0" smtClean="0"/>
          </a:p>
        </p:txBody>
      </p:sp>
      <p:sp>
        <p:nvSpPr>
          <p:cNvPr id="10242" name="Title 1"/>
          <p:cNvSpPr>
            <a:spLocks noGrp="1"/>
          </p:cNvSpPr>
          <p:nvPr>
            <p:ph type="title"/>
          </p:nvPr>
        </p:nvSpPr>
        <p:spPr/>
        <p:txBody>
          <a:bodyPr/>
          <a:lstStyle/>
          <a:p>
            <a:pPr eaLnBrk="1" hangingPunct="1"/>
            <a:r>
              <a:rPr lang="en-GB" altLang="en-US" smtClean="0"/>
              <a:t>Hitler as Chancellor</a:t>
            </a:r>
          </a:p>
        </p:txBody>
      </p:sp>
    </p:spTree>
    <p:custDataLst>
      <p:tags r:id="rId1"/>
    </p:custDataLst>
    <p:extLst>
      <p:ext uri="{BB962C8B-B14F-4D97-AF65-F5344CB8AC3E}">
        <p14:creationId xmlns:p14="http://schemas.microsoft.com/office/powerpoint/2010/main" val="1118060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GB" altLang="en-US" sz="2400" dirty="0" smtClean="0"/>
              <a:t>Hitler's plan was to </a:t>
            </a:r>
            <a:r>
              <a:rPr lang="en-GB" altLang="en-US" sz="2400" b="1" dirty="0" smtClean="0"/>
              <a:t>establish a majority of elected Nazis</a:t>
            </a:r>
            <a:r>
              <a:rPr lang="en-GB" altLang="en-US" sz="2400" dirty="0" smtClean="0"/>
              <a:t> in the Reichstag which could pass whatever laws he desired while making it all perfectly </a:t>
            </a:r>
            <a:r>
              <a:rPr lang="en-GB" altLang="en-US" sz="2400" dirty="0" smtClean="0"/>
              <a:t>legal.</a:t>
            </a:r>
            <a:endParaRPr lang="en-GB" altLang="en-US" sz="2400" dirty="0" smtClean="0"/>
          </a:p>
          <a:p>
            <a:pPr eaLnBrk="1" hangingPunct="1">
              <a:buFont typeface="Wingdings 2" panose="05020102010507070707" pitchFamily="18" charset="2"/>
              <a:buNone/>
            </a:pPr>
            <a:endParaRPr lang="en-GB" altLang="en-US" sz="2400" dirty="0" smtClean="0"/>
          </a:p>
          <a:p>
            <a:pPr eaLnBrk="1" hangingPunct="1"/>
            <a:r>
              <a:rPr lang="en-GB" altLang="en-US" sz="2400" dirty="0" smtClean="0"/>
              <a:t>On his first day as Chancellor, Hitler manipulated Hindenburg into </a:t>
            </a:r>
            <a:r>
              <a:rPr lang="en-GB" altLang="en-US" sz="2400" b="1" dirty="0" smtClean="0"/>
              <a:t>dissolving</a:t>
            </a:r>
            <a:r>
              <a:rPr lang="en-GB" altLang="en-US" sz="2400" dirty="0" smtClean="0"/>
              <a:t> the Reichstag and calling for the new elections he had wanted - to be held on </a:t>
            </a:r>
            <a:r>
              <a:rPr lang="en-GB" altLang="en-US" sz="2400" b="1" dirty="0" smtClean="0"/>
              <a:t>March 5, </a:t>
            </a:r>
            <a:r>
              <a:rPr lang="en-GB" altLang="en-US" sz="2400" b="1" dirty="0" smtClean="0"/>
              <a:t>1933.</a:t>
            </a:r>
            <a:endParaRPr lang="en-GB" altLang="en-US" sz="2400" b="1" dirty="0" smtClean="0"/>
          </a:p>
        </p:txBody>
      </p:sp>
      <p:sp>
        <p:nvSpPr>
          <p:cNvPr id="11266" name="Title 1"/>
          <p:cNvSpPr>
            <a:spLocks noGrp="1"/>
          </p:cNvSpPr>
          <p:nvPr>
            <p:ph type="title"/>
          </p:nvPr>
        </p:nvSpPr>
        <p:spPr/>
        <p:txBody>
          <a:bodyPr/>
          <a:lstStyle/>
          <a:p>
            <a:pPr eaLnBrk="1" hangingPunct="1"/>
            <a:r>
              <a:rPr lang="en-GB" altLang="en-US" smtClean="0"/>
              <a:t>Hitler’s plan</a:t>
            </a:r>
          </a:p>
        </p:txBody>
      </p:sp>
      <p:pic>
        <p:nvPicPr>
          <p:cNvPr id="11268" name="Picture 2" descr="http://www.eylat.org/images/Majority%20Rule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6757" r="2518" b="16992"/>
          <a:stretch>
            <a:fillRect/>
          </a:stretch>
        </p:blipFill>
        <p:spPr bwMode="auto">
          <a:xfrm>
            <a:off x="5219700" y="4652963"/>
            <a:ext cx="35290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5013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2"/>
          <p:cNvSpPr>
            <a:spLocks noGrp="1"/>
          </p:cNvSpPr>
          <p:nvPr>
            <p:ph idx="1"/>
          </p:nvPr>
        </p:nvSpPr>
        <p:spPr>
          <a:xfrm>
            <a:off x="381001" y="1719263"/>
            <a:ext cx="4500092" cy="4406900"/>
          </a:xfrm>
          <a:noFill/>
        </p:spPr>
        <p:txBody>
          <a:bodyPr>
            <a:noAutofit/>
          </a:bodyPr>
          <a:lstStyle/>
          <a:p>
            <a:pPr eaLnBrk="1" hangingPunct="1">
              <a:lnSpc>
                <a:spcPct val="90000"/>
              </a:lnSpc>
              <a:defRPr/>
            </a:pPr>
            <a:r>
              <a:rPr lang="en-GB" sz="3200" dirty="0" smtClean="0"/>
              <a:t>Hitler hoped new elections would help boost his </a:t>
            </a:r>
            <a:r>
              <a:rPr lang="en-GB" sz="3200" dirty="0" smtClean="0"/>
              <a:t>support.</a:t>
            </a:r>
            <a:endParaRPr lang="en-GB" sz="3200" dirty="0" smtClean="0"/>
          </a:p>
          <a:p>
            <a:pPr eaLnBrk="1" hangingPunct="1">
              <a:lnSpc>
                <a:spcPct val="90000"/>
              </a:lnSpc>
              <a:buFont typeface="Wingdings 2" panose="05020102010507070707" pitchFamily="18" charset="2"/>
              <a:buNone/>
              <a:defRPr/>
            </a:pPr>
            <a:endParaRPr lang="en-GB" sz="3200" dirty="0" smtClean="0"/>
          </a:p>
          <a:p>
            <a:pPr eaLnBrk="1" hangingPunct="1">
              <a:lnSpc>
                <a:spcPct val="90000"/>
              </a:lnSpc>
              <a:defRPr/>
            </a:pPr>
            <a:r>
              <a:rPr lang="en-GB" sz="3200" dirty="0" smtClean="0"/>
              <a:t>However, he feared the threat of the Communist Party who were also gaining support at this </a:t>
            </a:r>
            <a:r>
              <a:rPr lang="en-GB" sz="3200" dirty="0" smtClean="0"/>
              <a:t>time.</a:t>
            </a:r>
            <a:endParaRPr lang="en-GB" sz="3200" dirty="0" smtClean="0"/>
          </a:p>
        </p:txBody>
      </p:sp>
      <p:sp>
        <p:nvSpPr>
          <p:cNvPr id="12290" name="Title 1"/>
          <p:cNvSpPr>
            <a:spLocks noGrp="1"/>
          </p:cNvSpPr>
          <p:nvPr>
            <p:ph type="title"/>
          </p:nvPr>
        </p:nvSpPr>
        <p:spPr/>
        <p:txBody>
          <a:bodyPr/>
          <a:lstStyle/>
          <a:p>
            <a:pPr eaLnBrk="1" hangingPunct="1"/>
            <a:r>
              <a:rPr lang="en-GB" altLang="en-US" smtClean="0"/>
              <a:t>Elections</a:t>
            </a:r>
          </a:p>
        </p:txBody>
      </p:sp>
      <p:pic>
        <p:nvPicPr>
          <p:cNvPr id="12292" name="Picture 2" descr="http://othellooutlook.com/wp-content/uploads/2009/08/voting_booth-766906gi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000" y="1957992"/>
            <a:ext cx="292893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4619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10244"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3"/>
            <a:ext cx="3856148" cy="4406900"/>
          </a:xfrm>
        </p:spPr>
        <p:txBody>
          <a:bodyPr>
            <a:normAutofit/>
          </a:bodyPr>
          <a:lstStyle/>
          <a:p>
            <a:r>
              <a:rPr lang="en-GB" sz="2800" dirty="0"/>
              <a:t>One week before the elections, on February 27</a:t>
            </a:r>
            <a:r>
              <a:rPr lang="en-GB" sz="2800" baseline="30000" dirty="0"/>
              <a:t>th</a:t>
            </a:r>
            <a:r>
              <a:rPr lang="en-GB" sz="2800" dirty="0"/>
              <a:t> 1933, the Reichstag caught fire</a:t>
            </a:r>
            <a:r>
              <a:rPr lang="en-GB" sz="2800" dirty="0" smtClean="0"/>
              <a:t>!</a:t>
            </a:r>
          </a:p>
          <a:p>
            <a:endParaRPr lang="en-GB" sz="2800" dirty="0"/>
          </a:p>
          <a:p>
            <a:r>
              <a:rPr lang="en-GB" altLang="en-US" sz="2800" dirty="0"/>
              <a:t>The Reichstag is the German </a:t>
            </a:r>
            <a:r>
              <a:rPr lang="en-GB" altLang="en-US" sz="2800" dirty="0" smtClean="0"/>
              <a:t>parliament.</a:t>
            </a:r>
            <a:endParaRPr lang="en-GB" sz="2800" dirty="0"/>
          </a:p>
          <a:p>
            <a:endParaRPr lang="en-GB" sz="2800" dirty="0"/>
          </a:p>
        </p:txBody>
      </p:sp>
      <p:sp>
        <p:nvSpPr>
          <p:cNvPr id="13314" name="Title 1"/>
          <p:cNvSpPr>
            <a:spLocks noGrp="1"/>
          </p:cNvSpPr>
          <p:nvPr>
            <p:ph type="title"/>
          </p:nvPr>
        </p:nvSpPr>
        <p:spPr/>
        <p:txBody>
          <a:bodyPr/>
          <a:lstStyle/>
          <a:p>
            <a:pPr eaLnBrk="1" hangingPunct="1"/>
            <a:r>
              <a:rPr lang="en-GB" altLang="en-US" smtClean="0"/>
              <a:t>Reichstag Fire!</a:t>
            </a:r>
          </a:p>
        </p:txBody>
      </p:sp>
      <p:pic>
        <p:nvPicPr>
          <p:cNvPr id="13315" name="Picture 7" descr="http://en.wikipedia.org/upload/0/0e/Reichstagfire.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85792" y="1719263"/>
            <a:ext cx="354647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735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ichstag 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1719263"/>
            <a:ext cx="3786187"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Reichstag fire</a:t>
            </a:r>
            <a:endParaRPr lang="en-GB" dirty="0"/>
          </a:p>
        </p:txBody>
      </p:sp>
      <p:sp>
        <p:nvSpPr>
          <p:cNvPr id="3" name="Content Placeholder 2"/>
          <p:cNvSpPr>
            <a:spLocks noGrp="1"/>
          </p:cNvSpPr>
          <p:nvPr>
            <p:ph idx="1"/>
          </p:nvPr>
        </p:nvSpPr>
        <p:spPr>
          <a:xfrm>
            <a:off x="381001" y="1719263"/>
            <a:ext cx="4216757" cy="4406900"/>
          </a:xfrm>
        </p:spPr>
        <p:txBody>
          <a:bodyPr>
            <a:normAutofit/>
          </a:bodyPr>
          <a:lstStyle/>
          <a:p>
            <a:r>
              <a:rPr lang="en-GB" sz="2800" dirty="0"/>
              <a:t>A number of small fires had been started around the building but most failed to take hold except the fire started in the great </a:t>
            </a:r>
            <a:r>
              <a:rPr lang="en-GB" sz="2800" dirty="0" smtClean="0"/>
              <a:t>chamber.</a:t>
            </a:r>
            <a:endParaRPr lang="en-GB" sz="2800" dirty="0"/>
          </a:p>
          <a:p>
            <a:endParaRPr lang="en-GB" sz="2800" dirty="0"/>
          </a:p>
        </p:txBody>
      </p:sp>
    </p:spTree>
    <p:custDataLst>
      <p:tags r:id="rId1"/>
    </p:custDataLst>
    <p:extLst>
      <p:ext uri="{BB962C8B-B14F-4D97-AF65-F5344CB8AC3E}">
        <p14:creationId xmlns:p14="http://schemas.microsoft.com/office/powerpoint/2010/main" val="342784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walyou.com/img/usb-lighter-electric-gadg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4929188"/>
            <a:ext cx="1162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http://davy.vandevusse.com/mindpuzzles/Match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435768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7425" y="1719263"/>
            <a:ext cx="5761888" cy="4406900"/>
          </a:xfrm>
        </p:spPr>
        <p:txBody>
          <a:bodyPr>
            <a:noAutofit/>
          </a:bodyPr>
          <a:lstStyle/>
          <a:p>
            <a:pPr eaLnBrk="1" hangingPunct="1">
              <a:lnSpc>
                <a:spcPct val="90000"/>
              </a:lnSpc>
              <a:defRPr/>
            </a:pPr>
            <a:r>
              <a:rPr lang="en-GB" sz="2300" dirty="0" smtClean="0"/>
              <a:t>At 10pm on 27th February 1933 the Berlin Fire Department received a call that the Reichstag building was on </a:t>
            </a:r>
            <a:r>
              <a:rPr lang="en-GB" sz="2300" dirty="0" smtClean="0"/>
              <a:t>fire.</a:t>
            </a:r>
            <a:endParaRPr lang="en-GB" sz="2300" dirty="0" smtClean="0"/>
          </a:p>
          <a:p>
            <a:pPr eaLnBrk="1" hangingPunct="1">
              <a:lnSpc>
                <a:spcPct val="90000"/>
              </a:lnSpc>
              <a:buFont typeface="Wingdings 2" panose="05020102010507070707" pitchFamily="18" charset="2"/>
              <a:buNone/>
              <a:defRPr/>
            </a:pPr>
            <a:r>
              <a:rPr lang="en-GB" sz="2300" dirty="0" smtClean="0"/>
              <a:t> </a:t>
            </a:r>
          </a:p>
          <a:p>
            <a:pPr eaLnBrk="1" hangingPunct="1">
              <a:lnSpc>
                <a:spcPct val="90000"/>
              </a:lnSpc>
              <a:defRPr/>
            </a:pPr>
            <a:r>
              <a:rPr lang="en-GB" sz="2300" dirty="0" smtClean="0"/>
              <a:t>A young communist </a:t>
            </a:r>
            <a:r>
              <a:rPr lang="en-GB" sz="2300" b="1" dirty="0" err="1" smtClean="0"/>
              <a:t>Marinus</a:t>
            </a:r>
            <a:r>
              <a:rPr lang="en-GB" sz="2300" b="1" dirty="0" smtClean="0"/>
              <a:t> van der </a:t>
            </a:r>
            <a:r>
              <a:rPr lang="en-GB" sz="2300" b="1" dirty="0" err="1" smtClean="0"/>
              <a:t>Lubbe</a:t>
            </a:r>
            <a:r>
              <a:rPr lang="en-GB" sz="2300" dirty="0" smtClean="0"/>
              <a:t> was discovered on the </a:t>
            </a:r>
            <a:r>
              <a:rPr lang="en-GB" sz="2300" dirty="0" smtClean="0"/>
              <a:t>premises.</a:t>
            </a:r>
            <a:endParaRPr lang="en-GB" sz="2300" dirty="0" smtClean="0"/>
          </a:p>
          <a:p>
            <a:pPr eaLnBrk="1" hangingPunct="1">
              <a:lnSpc>
                <a:spcPct val="90000"/>
              </a:lnSpc>
              <a:buFont typeface="Wingdings 2" panose="05020102010507070707" pitchFamily="18" charset="2"/>
              <a:buNone/>
              <a:defRPr/>
            </a:pPr>
            <a:endParaRPr lang="en-GB" sz="2300" dirty="0" smtClean="0"/>
          </a:p>
          <a:p>
            <a:pPr eaLnBrk="1" hangingPunct="1">
              <a:lnSpc>
                <a:spcPct val="90000"/>
              </a:lnSpc>
              <a:defRPr/>
            </a:pPr>
            <a:r>
              <a:rPr lang="en-GB" sz="2300" dirty="0" smtClean="0"/>
              <a:t>He had matches and fire lighters in his </a:t>
            </a:r>
            <a:r>
              <a:rPr lang="en-GB" sz="2300" dirty="0" smtClean="0"/>
              <a:t>pockets.</a:t>
            </a:r>
            <a:endParaRPr lang="en-GB" sz="2300" dirty="0" smtClean="0"/>
          </a:p>
          <a:p>
            <a:pPr eaLnBrk="1" hangingPunct="1">
              <a:lnSpc>
                <a:spcPct val="90000"/>
              </a:lnSpc>
              <a:buFont typeface="Wingdings 2" panose="05020102010507070707" pitchFamily="18" charset="2"/>
              <a:buNone/>
              <a:defRPr/>
            </a:pPr>
            <a:endParaRPr lang="en-GB" sz="2300" dirty="0" smtClean="0"/>
          </a:p>
          <a:p>
            <a:pPr eaLnBrk="1" hangingPunct="1">
              <a:lnSpc>
                <a:spcPct val="90000"/>
              </a:lnSpc>
              <a:defRPr/>
            </a:pPr>
            <a:r>
              <a:rPr lang="en-GB" sz="2300" dirty="0" smtClean="0"/>
              <a:t>He said he had torched the Reichstag in protest against the </a:t>
            </a:r>
            <a:r>
              <a:rPr lang="en-GB" sz="2300" dirty="0" smtClean="0"/>
              <a:t>Nazis.</a:t>
            </a:r>
            <a:endParaRPr lang="en-GB" sz="2300" dirty="0" smtClean="0"/>
          </a:p>
          <a:p>
            <a:pPr eaLnBrk="1" hangingPunct="1">
              <a:lnSpc>
                <a:spcPct val="90000"/>
              </a:lnSpc>
              <a:defRPr/>
            </a:pPr>
            <a:endParaRPr lang="en-GB" sz="2300" dirty="0" smtClean="0"/>
          </a:p>
        </p:txBody>
      </p:sp>
      <p:sp>
        <p:nvSpPr>
          <p:cNvPr id="15364" name="Title 1"/>
          <p:cNvSpPr>
            <a:spLocks noGrp="1"/>
          </p:cNvSpPr>
          <p:nvPr>
            <p:ph type="title"/>
          </p:nvPr>
        </p:nvSpPr>
        <p:spPr/>
        <p:txBody>
          <a:bodyPr/>
          <a:lstStyle/>
          <a:p>
            <a:pPr eaLnBrk="1" hangingPunct="1"/>
            <a:r>
              <a:rPr lang="en-GB" altLang="en-US" smtClean="0"/>
              <a:t>The Facts</a:t>
            </a:r>
          </a:p>
        </p:txBody>
      </p:sp>
      <p:grpSp>
        <p:nvGrpSpPr>
          <p:cNvPr id="2" name="Group 5"/>
          <p:cNvGrpSpPr>
            <a:grpSpLocks/>
          </p:cNvGrpSpPr>
          <p:nvPr/>
        </p:nvGrpSpPr>
        <p:grpSpPr bwMode="auto">
          <a:xfrm>
            <a:off x="6215063" y="357188"/>
            <a:ext cx="2571750" cy="4114800"/>
            <a:chOff x="6215074" y="1214422"/>
            <a:chExt cx="2571750" cy="4114800"/>
          </a:xfrm>
        </p:grpSpPr>
        <p:pic>
          <p:nvPicPr>
            <p:cNvPr id="15367" name="Picture 7" descr="http://www.spartacus.schoolnet.co.uk/GERlubbe.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215074" y="1214422"/>
              <a:ext cx="2571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http://www.pyramidposters.com/UserData/Poster/Poster_9169.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858148" y="4429132"/>
              <a:ext cx="452429" cy="45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840184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1565</Words>
  <Application>Microsoft Office PowerPoint</Application>
  <PresentationFormat>On-screen Show (4:3)</PresentationFormat>
  <Paragraphs>215</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Narrow</vt:lpstr>
      <vt:lpstr>Calibri</vt:lpstr>
      <vt:lpstr>Comic Sans MS</vt:lpstr>
      <vt:lpstr>Franklin Gothic Medium</vt:lpstr>
      <vt:lpstr>Wingdings</vt:lpstr>
      <vt:lpstr>Wingdings 2</vt:lpstr>
      <vt:lpstr>Grid</vt:lpstr>
      <vt:lpstr>Taking Complete Power</vt:lpstr>
      <vt:lpstr>From Chancellor to Führer</vt:lpstr>
      <vt:lpstr>Hitler’s Election Success</vt:lpstr>
      <vt:lpstr>Hitler as Chancellor</vt:lpstr>
      <vt:lpstr>Hitler’s plan</vt:lpstr>
      <vt:lpstr>Elections</vt:lpstr>
      <vt:lpstr>Reichstag Fire!</vt:lpstr>
      <vt:lpstr>Reichstag fire</vt:lpstr>
      <vt:lpstr>The Facts</vt:lpstr>
      <vt:lpstr>PowerPoint Presentation</vt:lpstr>
      <vt:lpstr>Who had the most to gain?</vt:lpstr>
      <vt:lpstr>Suspicious?</vt:lpstr>
      <vt:lpstr>The Case Against the Communists</vt:lpstr>
      <vt:lpstr>The Case Against the Nazi Party</vt:lpstr>
      <vt:lpstr>The Case Against the Nazi Party</vt:lpstr>
      <vt:lpstr>The Consequences</vt:lpstr>
      <vt:lpstr>PowerPoint Presentation</vt:lpstr>
      <vt:lpstr>The Consequences</vt:lpstr>
      <vt:lpstr>Reichstag Fire Law</vt:lpstr>
      <vt:lpstr>Election Day 5th March 1933</vt:lpstr>
      <vt:lpstr>What happened to the accused?</vt:lpstr>
      <vt:lpstr>Hitler’s Rise to power</vt:lpstr>
      <vt:lpstr>The Reichstag Fire Law….</vt:lpstr>
      <vt:lpstr>Hitler’s Power</vt:lpstr>
      <vt:lpstr>The Road to Dictatorship</vt:lpstr>
      <vt:lpstr>Dictatorship?</vt:lpstr>
      <vt:lpstr>PowerPoint Presentation</vt:lpstr>
      <vt:lpstr>The Enabling Act, 23 March 1933</vt:lpstr>
      <vt:lpstr>Attitudes of the various parties at this time?</vt:lpstr>
      <vt:lpstr>Getting the Enabling Act through</vt:lpstr>
      <vt:lpstr>Intimidation</vt:lpstr>
      <vt:lpstr>PowerPoint Presentation</vt:lpstr>
      <vt:lpstr>2. The final vote </vt:lpstr>
      <vt:lpstr>Result?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jakobsen</dc:creator>
  <cp:lastModifiedBy>hannah jakobsen</cp:lastModifiedBy>
  <cp:revision>12</cp:revision>
  <dcterms:created xsi:type="dcterms:W3CDTF">2014-07-23T14:57:34Z</dcterms:created>
  <dcterms:modified xsi:type="dcterms:W3CDTF">2014-08-12T15:14:05Z</dcterms:modified>
</cp:coreProperties>
</file>