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2"/>
  </p:notesMasterIdLst>
  <p:sldIdLst>
    <p:sldId id="256" r:id="rId2"/>
    <p:sldId id="291" r:id="rId3"/>
    <p:sldId id="271" r:id="rId4"/>
    <p:sldId id="272" r:id="rId5"/>
    <p:sldId id="273" r:id="rId6"/>
    <p:sldId id="274" r:id="rId7"/>
    <p:sldId id="275" r:id="rId8"/>
    <p:sldId id="276" r:id="rId9"/>
    <p:sldId id="277" r:id="rId10"/>
    <p:sldId id="278" r:id="rId11"/>
    <p:sldId id="268" r:id="rId12"/>
    <p:sldId id="280" r:id="rId13"/>
    <p:sldId id="281" r:id="rId14"/>
    <p:sldId id="282" r:id="rId15"/>
    <p:sldId id="283" r:id="rId16"/>
    <p:sldId id="287" r:id="rId17"/>
    <p:sldId id="288" r:id="rId18"/>
    <p:sldId id="289" r:id="rId19"/>
    <p:sldId id="290" r:id="rId20"/>
    <p:sldId id="285" r:id="rId21"/>
    <p:sldId id="286" r:id="rId22"/>
    <p:sldId id="260" r:id="rId23"/>
    <p:sldId id="284" r:id="rId24"/>
    <p:sldId id="261" r:id="rId25"/>
    <p:sldId id="293" r:id="rId26"/>
    <p:sldId id="262" r:id="rId27"/>
    <p:sldId id="263" r:id="rId28"/>
    <p:sldId id="264" r:id="rId29"/>
    <p:sldId id="269"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DA095-6298-4BF7-9CE0-1C2D37BAD282}" type="datetimeFigureOut">
              <a:rPr lang="en-GB" smtClean="0"/>
              <a:t>13/08/2014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FF9B1-54DE-4748-B2FB-2ABD491FFAA2}" type="slidenum">
              <a:rPr lang="en-GB" smtClean="0"/>
              <a:t>‹#›</a:t>
            </a:fld>
            <a:endParaRPr lang="en-GB"/>
          </a:p>
        </p:txBody>
      </p:sp>
    </p:spTree>
    <p:extLst>
      <p:ext uri="{BB962C8B-B14F-4D97-AF65-F5344CB8AC3E}">
        <p14:creationId xmlns:p14="http://schemas.microsoft.com/office/powerpoint/2010/main" val="137052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635B05-EDAB-4365-BC17-D5D252D82EB0}" type="slidenum">
              <a:rPr lang="en-GB" altLang="en-US"/>
              <a:pPr eaLnBrk="1" hangingPunct="1">
                <a:spcBef>
                  <a:spcPct val="0"/>
                </a:spcBef>
              </a:pPr>
              <a:t>2</a:t>
            </a:fld>
            <a:endParaRPr lang="en-GB" altLang="en-US"/>
          </a:p>
        </p:txBody>
      </p:sp>
    </p:spTree>
    <p:extLst>
      <p:ext uri="{BB962C8B-B14F-4D97-AF65-F5344CB8AC3E}">
        <p14:creationId xmlns:p14="http://schemas.microsoft.com/office/powerpoint/2010/main" val="66995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115360FD-2CFB-42C3-9608-E313C9FC43F2}" type="slidenum">
              <a:rPr lang="en-GB">
                <a:latin typeface="Calibri" pitchFamily="34" charset="0"/>
              </a:rPr>
              <a:pPr fontAlgn="base">
                <a:spcBef>
                  <a:spcPct val="0"/>
                </a:spcBef>
                <a:spcAft>
                  <a:spcPct val="0"/>
                </a:spcAft>
              </a:pPr>
              <a:t>11</a:t>
            </a:fld>
            <a:endParaRPr lang="en-GB">
              <a:latin typeface="Calibri" pitchFamily="34" charset="0"/>
            </a:endParaRPr>
          </a:p>
        </p:txBody>
      </p:sp>
    </p:spTree>
    <p:extLst>
      <p:ext uri="{BB962C8B-B14F-4D97-AF65-F5344CB8AC3E}">
        <p14:creationId xmlns:p14="http://schemas.microsoft.com/office/powerpoint/2010/main" val="79397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E6C84D9D-140F-435B-BD92-7AAF7941006B}" type="slidenum">
              <a:rPr lang="en-GB">
                <a:latin typeface="Calibri" pitchFamily="34" charset="0"/>
              </a:rPr>
              <a:pPr fontAlgn="base">
                <a:spcBef>
                  <a:spcPct val="0"/>
                </a:spcBef>
                <a:spcAft>
                  <a:spcPct val="0"/>
                </a:spcAft>
              </a:pPr>
              <a:t>22</a:t>
            </a:fld>
            <a:endParaRPr lang="en-GB">
              <a:latin typeface="Calibri" pitchFamily="34" charset="0"/>
            </a:endParaRPr>
          </a:p>
        </p:txBody>
      </p:sp>
    </p:spTree>
    <p:extLst>
      <p:ext uri="{BB962C8B-B14F-4D97-AF65-F5344CB8AC3E}">
        <p14:creationId xmlns:p14="http://schemas.microsoft.com/office/powerpoint/2010/main" val="187439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6CCA6C21-2028-46B0-9D5F-B46DE640DD7A}" type="slidenum">
              <a:rPr lang="en-GB">
                <a:latin typeface="Calibri" pitchFamily="34" charset="0"/>
              </a:rPr>
              <a:pPr fontAlgn="base">
                <a:spcBef>
                  <a:spcPct val="0"/>
                </a:spcBef>
                <a:spcAft>
                  <a:spcPct val="0"/>
                </a:spcAft>
              </a:pPr>
              <a:t>24</a:t>
            </a:fld>
            <a:endParaRPr lang="en-GB">
              <a:latin typeface="Calibri" pitchFamily="34" charset="0"/>
            </a:endParaRPr>
          </a:p>
        </p:txBody>
      </p:sp>
    </p:spTree>
    <p:extLst>
      <p:ext uri="{BB962C8B-B14F-4D97-AF65-F5344CB8AC3E}">
        <p14:creationId xmlns:p14="http://schemas.microsoft.com/office/powerpoint/2010/main" val="217471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6CCA6C21-2028-46B0-9D5F-B46DE640DD7A}" type="slidenum">
              <a:rPr lang="en-GB">
                <a:latin typeface="Calibri" pitchFamily="34" charset="0"/>
              </a:rPr>
              <a:pPr fontAlgn="base">
                <a:spcBef>
                  <a:spcPct val="0"/>
                </a:spcBef>
                <a:spcAft>
                  <a:spcPct val="0"/>
                </a:spcAft>
              </a:pPr>
              <a:t>25</a:t>
            </a:fld>
            <a:endParaRPr lang="en-GB">
              <a:latin typeface="Calibri" pitchFamily="34" charset="0"/>
            </a:endParaRPr>
          </a:p>
        </p:txBody>
      </p:sp>
    </p:spTree>
    <p:extLst>
      <p:ext uri="{BB962C8B-B14F-4D97-AF65-F5344CB8AC3E}">
        <p14:creationId xmlns:p14="http://schemas.microsoft.com/office/powerpoint/2010/main" val="240989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09698BBA-8E1B-4EAF-AD7A-E4476111E936}" type="slidenum">
              <a:rPr lang="en-GB">
                <a:latin typeface="Calibri" pitchFamily="34" charset="0"/>
              </a:rPr>
              <a:pPr fontAlgn="base">
                <a:spcBef>
                  <a:spcPct val="0"/>
                </a:spcBef>
                <a:spcAft>
                  <a:spcPct val="0"/>
                </a:spcAft>
              </a:pPr>
              <a:t>26</a:t>
            </a:fld>
            <a:endParaRPr lang="en-GB">
              <a:latin typeface="Calibri" pitchFamily="34" charset="0"/>
            </a:endParaRPr>
          </a:p>
        </p:txBody>
      </p:sp>
    </p:spTree>
    <p:extLst>
      <p:ext uri="{BB962C8B-B14F-4D97-AF65-F5344CB8AC3E}">
        <p14:creationId xmlns:p14="http://schemas.microsoft.com/office/powerpoint/2010/main" val="258928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635DBD6B-F990-418C-9B04-DE44CF075E5E}" type="slidenum">
              <a:rPr lang="en-GB">
                <a:latin typeface="Calibri" pitchFamily="34" charset="0"/>
              </a:rPr>
              <a:pPr fontAlgn="base">
                <a:spcBef>
                  <a:spcPct val="0"/>
                </a:spcBef>
                <a:spcAft>
                  <a:spcPct val="0"/>
                </a:spcAft>
              </a:pPr>
              <a:t>27</a:t>
            </a:fld>
            <a:endParaRPr lang="en-GB">
              <a:latin typeface="Calibri" pitchFamily="34" charset="0"/>
            </a:endParaRPr>
          </a:p>
        </p:txBody>
      </p:sp>
    </p:spTree>
    <p:extLst>
      <p:ext uri="{BB962C8B-B14F-4D97-AF65-F5344CB8AC3E}">
        <p14:creationId xmlns:p14="http://schemas.microsoft.com/office/powerpoint/2010/main" val="308574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0B9858FC-1213-4520-AA41-396779950DD7}" type="slidenum">
              <a:rPr lang="en-GB">
                <a:latin typeface="Calibri" pitchFamily="34" charset="0"/>
              </a:rPr>
              <a:pPr fontAlgn="base">
                <a:spcBef>
                  <a:spcPct val="0"/>
                </a:spcBef>
                <a:spcAft>
                  <a:spcPct val="0"/>
                </a:spcAft>
              </a:pPr>
              <a:t>28</a:t>
            </a:fld>
            <a:endParaRPr lang="en-GB">
              <a:latin typeface="Calibri" pitchFamily="34" charset="0"/>
            </a:endParaRPr>
          </a:p>
        </p:txBody>
      </p:sp>
    </p:spTree>
    <p:extLst>
      <p:ext uri="{BB962C8B-B14F-4D97-AF65-F5344CB8AC3E}">
        <p14:creationId xmlns:p14="http://schemas.microsoft.com/office/powerpoint/2010/main" val="251769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pPr fontAlgn="base">
              <a:spcBef>
                <a:spcPct val="0"/>
              </a:spcBef>
              <a:spcAft>
                <a:spcPct val="0"/>
              </a:spcAft>
            </a:pPr>
            <a:fld id="{10135AD7-D95D-42BD-BF65-19CD46E1A6F4}" type="slidenum">
              <a:rPr lang="en-GB">
                <a:latin typeface="Calibri" pitchFamily="34" charset="0"/>
              </a:rPr>
              <a:pPr fontAlgn="base">
                <a:spcBef>
                  <a:spcPct val="0"/>
                </a:spcBef>
                <a:spcAft>
                  <a:spcPct val="0"/>
                </a:spcAft>
              </a:pPr>
              <a:t>30</a:t>
            </a:fld>
            <a:endParaRPr lang="en-GB">
              <a:latin typeface="Calibri" pitchFamily="34" charset="0"/>
            </a:endParaRPr>
          </a:p>
        </p:txBody>
      </p:sp>
    </p:spTree>
    <p:extLst>
      <p:ext uri="{BB962C8B-B14F-4D97-AF65-F5344CB8AC3E}">
        <p14:creationId xmlns:p14="http://schemas.microsoft.com/office/powerpoint/2010/main" val="328475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5E48C9F-E422-4731-9B24-303D84FA4655}" type="datetimeFigureOut">
              <a:rPr lang="en-GB" smtClean="0"/>
              <a:t>13/08/2014</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B513F8-BCE4-4163-AA34-3E94A50DAB20}"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48C9F-E422-4731-9B24-303D84FA4655}"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B513F8-BCE4-4163-AA34-3E94A50DAB2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48C9F-E422-4731-9B24-303D84FA4655}"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B513F8-BCE4-4163-AA34-3E94A50DAB2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48C9F-E422-4731-9B24-303D84FA4655}"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B513F8-BCE4-4163-AA34-3E94A50DAB20}"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5E48C9F-E422-4731-9B24-303D84FA4655}" type="datetimeFigureOut">
              <a:rPr lang="en-GB" smtClean="0"/>
              <a:t>13/08/2014</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B513F8-BCE4-4163-AA34-3E94A50DAB20}"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E48C9F-E422-4731-9B24-303D84FA4655}"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B513F8-BCE4-4163-AA34-3E94A50DAB20}"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E48C9F-E422-4731-9B24-303D84FA4655}" type="datetimeFigureOut">
              <a:rPr lang="en-GB" smtClean="0"/>
              <a:t>13/08/2014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B513F8-BCE4-4163-AA34-3E94A50DAB20}"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E48C9F-E422-4731-9B24-303D84FA4655}" type="datetimeFigureOut">
              <a:rPr lang="en-GB" smtClean="0"/>
              <a:t>13/08/2014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B513F8-BCE4-4163-AA34-3E94A50DAB20}"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5E48C9F-E422-4731-9B24-303D84FA4655}" type="datetimeFigureOut">
              <a:rPr lang="en-GB" smtClean="0"/>
              <a:t>13/08/2014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B513F8-BCE4-4163-AA34-3E94A50DAB2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48C9F-E422-4731-9B24-303D84FA4655}"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B513F8-BCE4-4163-AA34-3E94A50DAB20}"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48C9F-E422-4731-9B24-303D84FA4655}"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B513F8-BCE4-4163-AA34-3E94A50DAB20}"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5E48C9F-E422-4731-9B24-303D84FA4655}" type="datetimeFigureOut">
              <a:rPr lang="en-GB" smtClean="0"/>
              <a:t>13/08/2014</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7B513F8-BCE4-4163-AA34-3E94A50DAB2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pile+of+newspapers&amp;source=images&amp;cd=&amp;cad=rja&amp;docid=ILLRhmbCwH9WiM&amp;tbnid=c13aZHksvthvzM:&amp;ved=0CAUQjRw&amp;url=http://www.ncl.ac.uk/careers/jobs/finding/newspapers.php&amp;ei=-4VQUZvPKvCg0wX4tYDYAQ&amp;bvm=bv.44158598,d.d2k&amp;psig=AFQjCNHcTZB9FrehBhG7ZX6PwITCWFKTIw&amp;ust=136431805225364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Deutsches+Nachrichtenb%C3%BCro&amp;source=images&amp;cd=&amp;cad=rja&amp;docid=j3GeRBOI77vsBM&amp;tbnid=B0oMJT8pm-yuqM:&amp;ved=0CAUQjRw&amp;url=http://www.nonstopsystems.com/radio/hellschreiber-presse-hell.htm&amp;ei=hYZQUc7oBce20QWgn4DIDw&amp;bvm=bv.44158598,d.d2k&amp;psig=AFQjCNG0BgTsSmCLtQ2_sA6WHRCQ-LNh7A&amp;ust=136431819762197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hitler+cult&amp;source=images&amp;cd=&amp;cad=rja&amp;docid=_wv71CyMhA-tXM&amp;tbnid=25ArAr4-_q6xAM:&amp;ved=0CAUQjRw&amp;url=http://ideologicalart.wordpress.com/fascism/fascism-gallery/germany-cult-of-personality-jesus-hitler-2/&amp;ei=fIdQUYr1FaaO0AXq64CICg&amp;bvm=bv.44158598,d.d2k&amp;psig=AFQjCNF8LcBxCeZsa3smWj-K8VW8KX_Bag&amp;ust=136431845823469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fuhrer+cult+&amp;source=images&amp;cd=&amp;cad=rja&amp;docid=oqtDpPkj-dLg_M&amp;tbnid=aZth8WFpt4zfjM:&amp;ved=0CAUQjRw&amp;url=http://www.pbs.org/wnet/heritage/episode8/presentations/8.4.2-1.html&amp;ei=9YZQUazbKuHX0QWVpoCYAg&amp;bvm=bv.44158598,d.d2k&amp;psig=AFQjCNGEMXgshyJhG93fmpXWUNTr2J0BGQ&amp;ust=136431829325064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hitler+cult&amp;source=images&amp;cd=&amp;cad=rja&amp;docid=kDaqsVOxqUjBfM&amp;tbnid=GE2z-CfLOLm1xM:&amp;ved=0CAUQjRw&amp;url=http://www.ushmm.org/propaganda/archive/painting-hitler-at-the-front/&amp;ei=i4dQUYWHDKWX0QXDiYD4Bw&amp;bvm=bv.44158598,d.d2k&amp;psig=AFQjCNF8LcBxCeZsa3smWj-K8VW8KX_Bag&amp;ust=1364318458234696"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uk/url?sa=i&amp;rct=j&amp;q=hitler+cult&amp;source=images&amp;cd=&amp;cad=rja&amp;docid=IZBT979V37wTjM&amp;tbnid=yB5SJMTWOhtl9M:&amp;ved=0CAUQjRw&amp;url=http://zioncrimefactory.com/patriotard-lies-about-hitler/&amp;ei=yIdQUY-3L8e_0QXq64CABA&amp;bvm=bv.44158598,d.d2k&amp;psig=AFQjCNF8LcBxCeZsa3smWj-K8VW8KX_Bag&amp;ust=136431845823469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uk/url?sa=i&amp;rct=j&amp;q=hitler+cult&amp;source=images&amp;cd=&amp;cad=rja&amp;docid=xFqEZ3EigFewSM&amp;tbnid=JPwoLYcx-DFy0M:&amp;ved=0CAUQjRw&amp;url=http://en.wikipedia.org/wiki/Cult_of_personality&amp;ei=4YdQUdjLDsio0AXejIHoBQ&amp;bvm=bv.44158598,d.d2k&amp;psig=AFQjCNF8LcBxCeZsa3smWj-K8VW8KX_Bag&amp;ust=136431845823469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uk/url?sa=i&amp;rct=j&amp;q=hitler+cult&amp;source=images&amp;cd=&amp;cad=rja&amp;docid=uj1P5XYVE3KRvM&amp;tbnid=6yD4qKZXwMJ0HM:&amp;ved=0CAUQjRw&amp;url=http://listverse.com/2012/11/29/top-10-myths-involving-the-nazis/&amp;ei=todQUc31IY2p0AXf04DQDw&amp;bvm=bv.44158598,d.d2k&amp;psig=AFQjCNF8LcBxCeZsa3smWj-K8VW8KX_Bag&amp;ust=136431845823469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hyperlink" Target="http://www.google.co.uk/url?sa=i&amp;rct=j&amp;q=film+clipper+board&amp;source=images&amp;cd=&amp;cad=rja&amp;docid=GW3mPA8w14sm6M&amp;tbnid=80RLvHcChDhKwM:&amp;ved=0CAUQjRw&amp;url=http://www.clker.com/clipart-10793.html&amp;ei=PYlQUYnqJO6Z0AXIwYHQBg&amp;bvm=bv.44158598,d.d2k&amp;psig=AFQjCNGjGBRyAo2jGcGWTbw-M8bBXjIzug&amp;ust=1364318904986290"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literature&amp;source=images&amp;cd=&amp;cad=rja&amp;docid=s4q5Ohl8QO1SIM&amp;tbnid=yeuCDSYTuX_ViM:&amp;ved=0CAUQjRw&amp;url=http://www.salon.com/2012/10/10/nobel_prize_for_literature_this_years_favorites/&amp;ei=g4lQUayhMKLD0QX5tYDgCA&amp;bvm=bv.44158598,d.d2k&amp;psig=AFQjCNEe-0ZwK4wBPumknzjyzsCYNJ81tQ&amp;ust=1364318972029173" TargetMode="External"/><Relationship Id="rId5" Type="http://schemas.openxmlformats.org/officeDocument/2006/relationships/image" Target="../media/image24.jpeg"/><Relationship Id="rId4" Type="http://schemas.openxmlformats.org/officeDocument/2006/relationships/hyperlink" Target="http://www.google.co.uk/url?sa=i&amp;rct=j&amp;q=music&amp;source=images&amp;cd=&amp;cad=rja&amp;docid=CS5rE07ZNzca0M&amp;tbnid=BB88WxrftFWXzM:&amp;ved=0CAUQjRw&amp;url=http://mustech.pbworks.com/&amp;ei=aIlQUbzqILLB0gWWnIHIBw&amp;bvm=bv.44158598,d.d2k&amp;psig=AFQjCNFpG45IeSCnFFDlIvAAXizge6Ck7g&amp;ust=1364318946681887"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8.jpeg"/><Relationship Id="rId4" Type="http://schemas.openxmlformats.org/officeDocument/2006/relationships/hyperlink" Target="http://upload.wikimedia.org/wikipedia/en/1/1a/Triumph_des_Willens_poster.jpg"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9.jpeg"/><Relationship Id="rId4" Type="http://schemas.openxmlformats.org/officeDocument/2006/relationships/hyperlink" Target="http://upload.wikimedia.org/wikipedia/commons/6/6c/Bundesarchiv_Bild_183-S34639,_Joseph_Goebbels_und_Leni_Riefenstahl_crop.jpg"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0.jp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joseph+goebbels&amp;source=images&amp;cd=&amp;cad=rja&amp;docid=aZMpxN7dMJyvFM&amp;tbnid=A9-RuZVkal9sXM:&amp;ved=0CAUQjRw&amp;url=http://www.haaretz.com/jewish-world/jewish-world-news/67-years-after-suicide-joseph-goebbels-archives-put-up-for-sale-1.465256&amp;ei=94JQUZCHIcXL0AXn-4HwBw&amp;bvm=bv.44158598,d.d2k&amp;psig=AFQjCNGPTJRrd12u9pEPqGl4jbyhiM-OMQ&amp;ust=136431728951153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radio&amp;source=images&amp;cd=&amp;cad=rja&amp;docid=r0AYfSDpVYfDUM&amp;tbnid=MYmb5IV3IkAMWM:&amp;ved=0CAUQjRw&amp;url=http://www.gobroomecounty.com/e911/&amp;ei=i4NQUfqIMcPF0QWYgoGoDw&amp;bvm=bv.44158598,d.d2k&amp;psig=AFQjCNFWtshvBU4f0Gh6_QMbq7TehP2mcA&amp;ust=1364317438512604"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rct=j&amp;q=v%C3%B6lkischer+beobachter&amp;source=images&amp;cd=&amp;cad=rja&amp;docid=5KgtNbrKnMTukM&amp;tbnid=7u--o03WMoUuHM:&amp;ved=0CAUQjRw&amp;url=http://cojs.org/cojswiki/Volkischer_Beobachter,_Nov._11,_1938.&amp;ei=wINQUcCUHsqM0wWlioCwAw&amp;bvm=bv.44158598,d.d2k&amp;psig=AFQjCNEqYG4sLA4wfW7mMs0ytqbFB5TGXA&amp;ust=136431748700156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m/url?sa=i&amp;rct=j&amp;q=germany&amp;source=images&amp;cd=&amp;cad=rja&amp;docid=nhBSgb2nz5C_pM&amp;tbnid=FPyHx_axLdBJWM:&amp;ved=0CAUQjRw&amp;url=http://europa.eu/about-eu/countries/member-countries/germany/index_en.htm&amp;ei=W4VQUeP6NqKk0QWYtIHYCA&amp;bvm=bv.44158598,d.d2k&amp;psig=AFQjCNHBsT-Z7M9h5wAZZVMXwXEitJSu0Q&amp;ust=136431791007703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GB" dirty="0" smtClean="0"/>
              <a:t>How did the Nazis use propaganda to strengthen their rule in Germany, 1933-1939?</a:t>
            </a:r>
            <a:endParaRPr lang="en-GB" dirty="0"/>
          </a:p>
        </p:txBody>
      </p:sp>
      <p:sp>
        <p:nvSpPr>
          <p:cNvPr id="2" name="Title 1"/>
          <p:cNvSpPr>
            <a:spLocks noGrp="1"/>
          </p:cNvSpPr>
          <p:nvPr>
            <p:ph type="title"/>
          </p:nvPr>
        </p:nvSpPr>
        <p:spPr/>
        <p:txBody>
          <a:bodyPr/>
          <a:lstStyle/>
          <a:p>
            <a:r>
              <a:rPr lang="en-GB" dirty="0" smtClean="0"/>
              <a:t>The Propaganda Machine</a:t>
            </a:r>
            <a:endParaRPr lang="en-GB" dirty="0"/>
          </a:p>
        </p:txBody>
      </p:sp>
      <p:pic>
        <p:nvPicPr>
          <p:cNvPr id="4" name="Picture 2" descr="http://www.mythinglinks.org/Nuremberg1938Rally~color~rpt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81760"/>
            <a:ext cx="3668365" cy="268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016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407025" cy="4407408"/>
          </a:xfrm>
        </p:spPr>
        <p:txBody>
          <a:bodyPr>
            <a:normAutofit/>
          </a:bodyPr>
          <a:lstStyle/>
          <a:p>
            <a:r>
              <a:rPr lang="en-GB" sz="2400" dirty="0" smtClean="0"/>
              <a:t>Broadcasting was also directed at public places = no escape from the Nazi </a:t>
            </a:r>
            <a:r>
              <a:rPr lang="en-GB" sz="2400" dirty="0" smtClean="0"/>
              <a:t>message.</a:t>
            </a:r>
            <a:endParaRPr lang="en-GB" sz="2400" dirty="0" smtClean="0"/>
          </a:p>
          <a:p>
            <a:endParaRPr lang="en-GB" sz="2400" dirty="0"/>
          </a:p>
          <a:p>
            <a:r>
              <a:rPr lang="en-GB" sz="2400" dirty="0" smtClean="0"/>
              <a:t>Loudspeakers were put up in restaurants and cafes, factories and </a:t>
            </a:r>
            <a:r>
              <a:rPr lang="en-GB" sz="2400" dirty="0" smtClean="0"/>
              <a:t>offices.</a:t>
            </a:r>
            <a:endParaRPr lang="en-GB" sz="2400" dirty="0" smtClean="0"/>
          </a:p>
          <a:p>
            <a:endParaRPr lang="en-GB" sz="2400" dirty="0"/>
          </a:p>
          <a:p>
            <a:r>
              <a:rPr lang="en-GB" sz="2400" dirty="0" smtClean="0"/>
              <a:t>= all became venues for collective </a:t>
            </a:r>
            <a:r>
              <a:rPr lang="en-GB" sz="2400" dirty="0" smtClean="0"/>
              <a:t>listening.</a:t>
            </a:r>
            <a:endParaRPr lang="en-GB" sz="2400" dirty="0"/>
          </a:p>
        </p:txBody>
      </p:sp>
      <p:sp>
        <p:nvSpPr>
          <p:cNvPr id="2" name="Title 1"/>
          <p:cNvSpPr>
            <a:spLocks noGrp="1"/>
          </p:cNvSpPr>
          <p:nvPr>
            <p:ph type="title"/>
          </p:nvPr>
        </p:nvSpPr>
        <p:spPr/>
        <p:txBody>
          <a:bodyPr/>
          <a:lstStyle/>
          <a:p>
            <a:r>
              <a:rPr lang="en-GB" dirty="0" smtClean="0"/>
              <a:t>The Nazi Propaganda Machine</a:t>
            </a:r>
            <a:endParaRPr lang="en-GB" dirty="0"/>
          </a:p>
        </p:txBody>
      </p:sp>
      <p:pic>
        <p:nvPicPr>
          <p:cNvPr id="4" name="Picture 4" descr="loudspe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48880"/>
            <a:ext cx="3567311" cy="304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4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2500313"/>
            <a:ext cx="2133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00063" y="928688"/>
            <a:ext cx="5500687" cy="3286125"/>
          </a:xfrm>
          <a:prstGeom prst="wedgeRoundRectCallout">
            <a:avLst>
              <a:gd name="adj1" fmla="val 74751"/>
              <a:gd name="adj2" fmla="val 398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t>‘Through technical devices like the radio 80 million people were deprived of independent thought. It was thereby possible to subject them to the will of one man’</a:t>
            </a:r>
          </a:p>
        </p:txBody>
      </p:sp>
      <p:sp>
        <p:nvSpPr>
          <p:cNvPr id="88067" name="TextBox 3"/>
          <p:cNvSpPr txBox="1">
            <a:spLocks noChangeArrowheads="1"/>
          </p:cNvSpPr>
          <p:nvPr/>
        </p:nvSpPr>
        <p:spPr bwMode="auto">
          <a:xfrm>
            <a:off x="5000625" y="5857875"/>
            <a:ext cx="3857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fontAlgn="base">
              <a:spcBef>
                <a:spcPct val="0"/>
              </a:spcBef>
              <a:spcAft>
                <a:spcPct val="0"/>
              </a:spcAft>
              <a:defRPr>
                <a:solidFill>
                  <a:schemeClr val="tx1"/>
                </a:solidFill>
                <a:latin typeface="Comic Sans MS" pitchFamily="66" charset="0"/>
                <a:cs typeface="Arial" charset="0"/>
              </a:defRPr>
            </a:lvl6pPr>
            <a:lvl7pPr marL="2971800" indent="-228600" fontAlgn="base">
              <a:spcBef>
                <a:spcPct val="0"/>
              </a:spcBef>
              <a:spcAft>
                <a:spcPct val="0"/>
              </a:spcAft>
              <a:defRPr>
                <a:solidFill>
                  <a:schemeClr val="tx1"/>
                </a:solidFill>
                <a:latin typeface="Comic Sans MS" pitchFamily="66" charset="0"/>
                <a:cs typeface="Arial" charset="0"/>
              </a:defRPr>
            </a:lvl7pPr>
            <a:lvl8pPr marL="3429000" indent="-228600" fontAlgn="base">
              <a:spcBef>
                <a:spcPct val="0"/>
              </a:spcBef>
              <a:spcAft>
                <a:spcPct val="0"/>
              </a:spcAft>
              <a:defRPr>
                <a:solidFill>
                  <a:schemeClr val="tx1"/>
                </a:solidFill>
                <a:latin typeface="Comic Sans MS" pitchFamily="66" charset="0"/>
                <a:cs typeface="Arial" charset="0"/>
              </a:defRPr>
            </a:lvl8pPr>
            <a:lvl9pPr marL="3886200" indent="-228600" fontAlgn="base">
              <a:spcBef>
                <a:spcPct val="0"/>
              </a:spcBef>
              <a:spcAft>
                <a:spcPct val="0"/>
              </a:spcAft>
              <a:defRPr>
                <a:solidFill>
                  <a:schemeClr val="tx1"/>
                </a:solidFill>
                <a:latin typeface="Comic Sans MS" pitchFamily="66" charset="0"/>
                <a:cs typeface="Arial" charset="0"/>
              </a:defRPr>
            </a:lvl9pPr>
          </a:lstStyle>
          <a:p>
            <a:r>
              <a:rPr lang="en-GB"/>
              <a:t>Albert Speer, Nazi Party member. Hitler’s chief architect.</a:t>
            </a:r>
          </a:p>
        </p:txBody>
      </p:sp>
    </p:spTree>
    <p:custDataLst>
      <p:tags r:id="rId1"/>
    </p:custDataLst>
    <p:extLst>
      <p:ext uri="{BB962C8B-B14F-4D97-AF65-F5344CB8AC3E}">
        <p14:creationId xmlns:p14="http://schemas.microsoft.com/office/powerpoint/2010/main" val="2251325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It was more difficult for Goebbels to control the </a:t>
            </a:r>
            <a:r>
              <a:rPr lang="en-GB" dirty="0" smtClean="0"/>
              <a:t>press.</a:t>
            </a:r>
            <a:endParaRPr lang="en-GB" dirty="0" smtClean="0"/>
          </a:p>
          <a:p>
            <a:endParaRPr lang="en-GB" dirty="0"/>
          </a:p>
          <a:p>
            <a:r>
              <a:rPr lang="en-GB" dirty="0" smtClean="0"/>
              <a:t>Germany had over </a:t>
            </a:r>
            <a:r>
              <a:rPr lang="en-GB" b="1" dirty="0" smtClean="0"/>
              <a:t>4,700</a:t>
            </a:r>
            <a:r>
              <a:rPr lang="en-GB" dirty="0" smtClean="0"/>
              <a:t> daily newspapers in </a:t>
            </a:r>
            <a:r>
              <a:rPr lang="en-GB" dirty="0" smtClean="0"/>
              <a:t>1933.</a:t>
            </a:r>
            <a:endParaRPr lang="en-GB" dirty="0" smtClean="0"/>
          </a:p>
          <a:p>
            <a:endParaRPr lang="en-GB" dirty="0"/>
          </a:p>
          <a:p>
            <a:r>
              <a:rPr lang="en-GB" dirty="0" smtClean="0"/>
              <a:t>All papers were owned privately and owed no allegiance to central or local </a:t>
            </a:r>
            <a:r>
              <a:rPr lang="en-GB" dirty="0" smtClean="0"/>
              <a:t>government.</a:t>
            </a:r>
            <a:endParaRPr lang="en-GB" dirty="0" smtClean="0"/>
          </a:p>
          <a:p>
            <a:endParaRPr lang="en-GB" dirty="0"/>
          </a:p>
          <a:p>
            <a:r>
              <a:rPr lang="en-GB" dirty="0" smtClean="0"/>
              <a:t>Their loyalty was to their publishing </a:t>
            </a:r>
            <a:r>
              <a:rPr lang="en-GB" dirty="0" smtClean="0"/>
              <a:t>company.</a:t>
            </a:r>
            <a:endParaRPr lang="en-GB" dirty="0"/>
          </a:p>
        </p:txBody>
      </p:sp>
      <p:sp>
        <p:nvSpPr>
          <p:cNvPr id="2" name="Title 1"/>
          <p:cNvSpPr>
            <a:spLocks noGrp="1"/>
          </p:cNvSpPr>
          <p:nvPr>
            <p:ph type="title"/>
          </p:nvPr>
        </p:nvSpPr>
        <p:spPr/>
        <p:txBody>
          <a:bodyPr/>
          <a:lstStyle/>
          <a:p>
            <a:r>
              <a:rPr lang="en-GB" dirty="0" smtClean="0"/>
              <a:t>Control of the Press</a:t>
            </a:r>
            <a:endParaRPr lang="en-GB" dirty="0"/>
          </a:p>
        </p:txBody>
      </p:sp>
      <p:pic>
        <p:nvPicPr>
          <p:cNvPr id="38914" name="Picture 2" descr="http://www.ncl.ac.uk/careers/assets/photos/media_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869160"/>
            <a:ext cx="26670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479033" cy="4407408"/>
          </a:xfrm>
        </p:spPr>
        <p:txBody>
          <a:bodyPr>
            <a:normAutofit lnSpcReduction="10000"/>
          </a:bodyPr>
          <a:lstStyle/>
          <a:p>
            <a:r>
              <a:rPr lang="en-GB" sz="2400" dirty="0" smtClean="0"/>
              <a:t>How then did the Nazis gain control over the press?</a:t>
            </a:r>
          </a:p>
          <a:p>
            <a:endParaRPr lang="en-GB" sz="2400" dirty="0"/>
          </a:p>
          <a:p>
            <a:r>
              <a:rPr lang="en-GB" sz="2400" dirty="0" smtClean="0"/>
              <a:t>Various measures were taken:</a:t>
            </a:r>
          </a:p>
          <a:p>
            <a:endParaRPr lang="en-GB" sz="2400" dirty="0"/>
          </a:p>
          <a:p>
            <a:r>
              <a:rPr lang="en-GB" sz="2400" dirty="0" smtClean="0"/>
              <a:t>The Nazi publishing house, </a:t>
            </a:r>
            <a:r>
              <a:rPr lang="en-GB" sz="2400" dirty="0" err="1" smtClean="0"/>
              <a:t>Eher</a:t>
            </a:r>
            <a:r>
              <a:rPr lang="en-GB" sz="2400" dirty="0" smtClean="0"/>
              <a:t> </a:t>
            </a:r>
            <a:r>
              <a:rPr lang="en-GB" sz="2400" dirty="0" err="1" smtClean="0"/>
              <a:t>Verlag</a:t>
            </a:r>
            <a:r>
              <a:rPr lang="en-GB" sz="2400" dirty="0" smtClean="0"/>
              <a:t>, bought up numerous newspapers = by 1939 it controlled 2/3 of the German </a:t>
            </a:r>
            <a:r>
              <a:rPr lang="en-GB" sz="2400" dirty="0" smtClean="0"/>
              <a:t>press.</a:t>
            </a:r>
            <a:endParaRPr lang="en-GB" sz="2400" dirty="0"/>
          </a:p>
        </p:txBody>
      </p:sp>
      <p:sp>
        <p:nvSpPr>
          <p:cNvPr id="2" name="Title 1"/>
          <p:cNvSpPr>
            <a:spLocks noGrp="1"/>
          </p:cNvSpPr>
          <p:nvPr>
            <p:ph type="title"/>
          </p:nvPr>
        </p:nvSpPr>
        <p:spPr/>
        <p:txBody>
          <a:bodyPr/>
          <a:lstStyle/>
          <a:p>
            <a:r>
              <a:rPr lang="en-GB" dirty="0" smtClean="0"/>
              <a:t>Control of the Press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343" y="2618565"/>
            <a:ext cx="4012952" cy="2608419"/>
          </a:xfrm>
          <a:prstGeom prst="rect">
            <a:avLst/>
          </a:prstGeom>
        </p:spPr>
      </p:pic>
    </p:spTree>
    <p:extLst>
      <p:ext uri="{BB962C8B-B14F-4D97-AF65-F5344CB8AC3E}">
        <p14:creationId xmlns:p14="http://schemas.microsoft.com/office/powerpoint/2010/main" val="24821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5199113" cy="4407408"/>
          </a:xfrm>
        </p:spPr>
        <p:txBody>
          <a:bodyPr>
            <a:normAutofit fontScale="92500" lnSpcReduction="20000"/>
          </a:bodyPr>
          <a:lstStyle/>
          <a:p>
            <a:r>
              <a:rPr lang="en-GB" sz="2800" dirty="0" smtClean="0"/>
              <a:t>Different news agencies (organisations </a:t>
            </a:r>
            <a:r>
              <a:rPr lang="en-GB" sz="2800" dirty="0"/>
              <a:t>that </a:t>
            </a:r>
            <a:r>
              <a:rPr lang="en-GB" sz="2800" dirty="0" smtClean="0"/>
              <a:t>collect </a:t>
            </a:r>
            <a:r>
              <a:rPr lang="en-GB" sz="2800" dirty="0"/>
              <a:t>news items and </a:t>
            </a:r>
            <a:r>
              <a:rPr lang="en-GB" sz="2800" dirty="0" smtClean="0"/>
              <a:t>distribute </a:t>
            </a:r>
            <a:r>
              <a:rPr lang="en-GB" sz="2800" dirty="0"/>
              <a:t>them to </a:t>
            </a:r>
            <a:r>
              <a:rPr lang="en-GB" sz="2800" dirty="0" smtClean="0"/>
              <a:t>newspapers) were merged into one, the DNB (</a:t>
            </a:r>
            <a:r>
              <a:rPr lang="en-GB" sz="2800" dirty="0" err="1" smtClean="0"/>
              <a:t>Deutsches</a:t>
            </a:r>
            <a:r>
              <a:rPr lang="en-GB" sz="2800" dirty="0" smtClean="0"/>
              <a:t> </a:t>
            </a:r>
            <a:r>
              <a:rPr lang="en-GB" sz="2800" dirty="0" err="1" smtClean="0"/>
              <a:t>Nachrichtenbüro</a:t>
            </a:r>
            <a:r>
              <a:rPr lang="en-GB" sz="2800" dirty="0" smtClean="0"/>
              <a:t>).</a:t>
            </a:r>
            <a:endParaRPr lang="en-GB" sz="2800" dirty="0" smtClean="0"/>
          </a:p>
          <a:p>
            <a:endParaRPr lang="en-GB" sz="2800" dirty="0"/>
          </a:p>
          <a:p>
            <a:r>
              <a:rPr lang="en-GB" sz="2800" dirty="0" smtClean="0"/>
              <a:t>The DNB was controlled by the government = news material was vetted even before it got to the </a:t>
            </a:r>
            <a:r>
              <a:rPr lang="en-GB" sz="2800" dirty="0" smtClean="0"/>
              <a:t>journalists.</a:t>
            </a:r>
            <a:endParaRPr lang="en-GB" sz="2800" dirty="0" smtClean="0"/>
          </a:p>
        </p:txBody>
      </p:sp>
      <p:sp>
        <p:nvSpPr>
          <p:cNvPr id="2" name="Title 1"/>
          <p:cNvSpPr>
            <a:spLocks noGrp="1"/>
          </p:cNvSpPr>
          <p:nvPr>
            <p:ph type="title"/>
          </p:nvPr>
        </p:nvSpPr>
        <p:spPr/>
        <p:txBody>
          <a:bodyPr/>
          <a:lstStyle/>
          <a:p>
            <a:r>
              <a:rPr lang="en-GB" dirty="0" smtClean="0"/>
              <a:t>Control of the Press</a:t>
            </a:r>
            <a:endParaRPr lang="en-GB" dirty="0"/>
          </a:p>
        </p:txBody>
      </p:sp>
      <p:pic>
        <p:nvPicPr>
          <p:cNvPr id="40962" name="Picture 2" descr="http://www.nonstopsystems.com/radio/hell_dnb_lg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204864"/>
            <a:ext cx="21621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16832"/>
            <a:ext cx="5847185" cy="4662257"/>
          </a:xfrm>
        </p:spPr>
        <p:txBody>
          <a:bodyPr>
            <a:normAutofit fontScale="92500"/>
          </a:bodyPr>
          <a:lstStyle/>
          <a:p>
            <a:r>
              <a:rPr lang="en-GB" dirty="0" smtClean="0"/>
              <a:t>Goebbels introduced a daily press conference at the Propaganda Ministry to provide guidance on editorial </a:t>
            </a:r>
            <a:r>
              <a:rPr lang="en-GB" dirty="0" smtClean="0"/>
              <a:t>policy.</a:t>
            </a:r>
            <a:endParaRPr lang="en-GB" dirty="0" smtClean="0"/>
          </a:p>
          <a:p>
            <a:endParaRPr lang="en-GB" dirty="0"/>
          </a:p>
          <a:p>
            <a:r>
              <a:rPr lang="en-GB" dirty="0" smtClean="0"/>
              <a:t>Lastly, the </a:t>
            </a:r>
            <a:r>
              <a:rPr lang="en-GB" b="1" i="1" dirty="0" smtClean="0"/>
              <a:t>Editors Law </a:t>
            </a:r>
            <a:r>
              <a:rPr lang="en-GB" dirty="0" smtClean="0"/>
              <a:t>was passed in October </a:t>
            </a:r>
            <a:r>
              <a:rPr lang="en-GB" dirty="0" smtClean="0"/>
              <a:t>1933.</a:t>
            </a:r>
            <a:endParaRPr lang="en-GB" dirty="0" smtClean="0"/>
          </a:p>
          <a:p>
            <a:endParaRPr lang="en-GB" dirty="0"/>
          </a:p>
          <a:p>
            <a:r>
              <a:rPr lang="en-GB" dirty="0" smtClean="0"/>
              <a:t>This meant that newspaper content was made the sole responsibility of the </a:t>
            </a:r>
            <a:r>
              <a:rPr lang="en-GB" dirty="0" smtClean="0"/>
              <a:t>editor.</a:t>
            </a:r>
            <a:endParaRPr lang="en-GB" dirty="0" smtClean="0"/>
          </a:p>
          <a:p>
            <a:endParaRPr lang="en-GB" dirty="0"/>
          </a:p>
          <a:p>
            <a:r>
              <a:rPr lang="en-GB" dirty="0" smtClean="0"/>
              <a:t>= it was his job to satisfy the requirements of the Nazis, or face the </a:t>
            </a:r>
            <a:r>
              <a:rPr lang="en-GB" dirty="0" smtClean="0"/>
              <a:t>consequences.</a:t>
            </a:r>
            <a:endParaRPr lang="en-GB" dirty="0" smtClean="0"/>
          </a:p>
          <a:p>
            <a:endParaRPr lang="en-GB" dirty="0"/>
          </a:p>
          <a:p>
            <a:r>
              <a:rPr lang="en-GB" dirty="0" smtClean="0"/>
              <a:t>= no need for censorship!</a:t>
            </a:r>
          </a:p>
        </p:txBody>
      </p:sp>
      <p:sp>
        <p:nvSpPr>
          <p:cNvPr id="2" name="Title 1"/>
          <p:cNvSpPr>
            <a:spLocks noGrp="1"/>
          </p:cNvSpPr>
          <p:nvPr>
            <p:ph type="title"/>
          </p:nvPr>
        </p:nvSpPr>
        <p:spPr/>
        <p:txBody>
          <a:bodyPr/>
          <a:lstStyle/>
          <a:p>
            <a:r>
              <a:rPr lang="en-GB" dirty="0" smtClean="0"/>
              <a:t>Control of the Press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852936"/>
            <a:ext cx="2819400" cy="2324100"/>
          </a:xfrm>
          <a:prstGeom prst="rect">
            <a:avLst/>
          </a:prstGeom>
        </p:spPr>
      </p:pic>
    </p:spTree>
    <p:extLst>
      <p:ext uri="{BB962C8B-B14F-4D97-AF65-F5344CB8AC3E}">
        <p14:creationId xmlns:p14="http://schemas.microsoft.com/office/powerpoint/2010/main" val="216491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335017" cy="4407408"/>
          </a:xfrm>
        </p:spPr>
        <p:txBody>
          <a:bodyPr>
            <a:normAutofit/>
          </a:bodyPr>
          <a:lstStyle/>
          <a:p>
            <a:r>
              <a:rPr lang="en-GB" sz="2400" dirty="0" smtClean="0"/>
              <a:t>The Führer cult was a dominant theme in Nazi </a:t>
            </a:r>
            <a:r>
              <a:rPr lang="en-GB" sz="2400" dirty="0" smtClean="0"/>
              <a:t>propaganda.</a:t>
            </a:r>
            <a:endParaRPr lang="en-GB" sz="2400" dirty="0" smtClean="0"/>
          </a:p>
          <a:p>
            <a:endParaRPr lang="en-GB" sz="2400" dirty="0"/>
          </a:p>
          <a:p>
            <a:r>
              <a:rPr lang="en-GB" sz="2400" dirty="0" smtClean="0"/>
              <a:t>Hitler was portrayed as a messiah-type (God-like) </a:t>
            </a:r>
            <a:r>
              <a:rPr lang="en-GB" sz="2400" dirty="0" smtClean="0"/>
              <a:t>figure.</a:t>
            </a:r>
            <a:endParaRPr lang="en-GB" sz="2400" dirty="0" smtClean="0"/>
          </a:p>
          <a:p>
            <a:endParaRPr lang="en-GB" sz="2400" dirty="0"/>
          </a:p>
          <a:p>
            <a:r>
              <a:rPr lang="en-GB" sz="2400" dirty="0" smtClean="0"/>
              <a:t>His image was carefully </a:t>
            </a:r>
            <a:r>
              <a:rPr lang="en-GB" sz="2400" dirty="0" smtClean="0"/>
              <a:t>promoted.</a:t>
            </a:r>
            <a:endParaRPr lang="en-GB" sz="2400" dirty="0"/>
          </a:p>
        </p:txBody>
      </p:sp>
      <p:sp>
        <p:nvSpPr>
          <p:cNvPr id="2" name="Title 1"/>
          <p:cNvSpPr>
            <a:spLocks noGrp="1"/>
          </p:cNvSpPr>
          <p:nvPr>
            <p:ph type="title"/>
          </p:nvPr>
        </p:nvSpPr>
        <p:spPr/>
        <p:txBody>
          <a:bodyPr/>
          <a:lstStyle/>
          <a:p>
            <a:r>
              <a:rPr lang="en-GB" dirty="0" smtClean="0"/>
              <a:t>The Cult of the Leader</a:t>
            </a:r>
            <a:endParaRPr lang="en-GB" dirty="0"/>
          </a:p>
        </p:txBody>
      </p:sp>
      <p:pic>
        <p:nvPicPr>
          <p:cNvPr id="44036" name="Picture 4" descr="http://ideologicalart.files.wordpress.com/2012/01/germany-cult-of-personality-jesus-hitler.jpg?w=53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44824"/>
            <a:ext cx="3683025" cy="427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5199113" cy="4950289"/>
          </a:xfrm>
        </p:spPr>
        <p:txBody>
          <a:bodyPr>
            <a:normAutofit fontScale="92500" lnSpcReduction="10000"/>
          </a:bodyPr>
          <a:lstStyle/>
          <a:p>
            <a:r>
              <a:rPr lang="en-GB" dirty="0" smtClean="0"/>
              <a:t>He was portrayed as someone who:</a:t>
            </a:r>
          </a:p>
          <a:p>
            <a:pPr marL="0" indent="0">
              <a:buNone/>
            </a:pPr>
            <a:endParaRPr lang="en-GB" dirty="0" smtClean="0"/>
          </a:p>
          <a:p>
            <a:r>
              <a:rPr lang="en-GB" dirty="0" smtClean="0"/>
              <a:t>Personified the nation and stood aloof from selfish </a:t>
            </a:r>
            <a:r>
              <a:rPr lang="en-GB" dirty="0" smtClean="0"/>
              <a:t>interests.</a:t>
            </a:r>
            <a:endParaRPr lang="en-GB" dirty="0" smtClean="0"/>
          </a:p>
          <a:p>
            <a:pPr marL="0" indent="0">
              <a:buNone/>
            </a:pPr>
            <a:endParaRPr lang="en-GB" dirty="0" smtClean="0"/>
          </a:p>
          <a:p>
            <a:r>
              <a:rPr lang="en-GB" dirty="0" smtClean="0"/>
              <a:t>Understood the German </a:t>
            </a:r>
            <a:r>
              <a:rPr lang="en-GB" dirty="0" smtClean="0"/>
              <a:t>people.</a:t>
            </a:r>
            <a:endParaRPr lang="en-GB" dirty="0" smtClean="0"/>
          </a:p>
          <a:p>
            <a:pPr marL="0" indent="0">
              <a:buNone/>
            </a:pPr>
            <a:endParaRPr lang="en-GB" dirty="0" smtClean="0"/>
          </a:p>
          <a:p>
            <a:r>
              <a:rPr lang="en-GB" dirty="0" smtClean="0"/>
              <a:t>Was the architect of Germany's economic </a:t>
            </a:r>
            <a:r>
              <a:rPr lang="en-GB" dirty="0" smtClean="0"/>
              <a:t>recovery.</a:t>
            </a:r>
            <a:endParaRPr lang="en-GB" dirty="0" smtClean="0"/>
          </a:p>
          <a:p>
            <a:pPr marL="0" indent="0">
              <a:buNone/>
            </a:pPr>
            <a:endParaRPr lang="en-GB" dirty="0" smtClean="0"/>
          </a:p>
          <a:p>
            <a:r>
              <a:rPr lang="en-GB" dirty="0" smtClean="0"/>
              <a:t>Defended Germany against its enemies i.e. Jews, Communists, corrupt SA…</a:t>
            </a:r>
          </a:p>
          <a:p>
            <a:pPr marL="0" indent="0">
              <a:buNone/>
            </a:pPr>
            <a:endParaRPr lang="en-GB" dirty="0" smtClean="0"/>
          </a:p>
          <a:p>
            <a:r>
              <a:rPr lang="en-GB" dirty="0" smtClean="0"/>
              <a:t>Was responsible for all the major successes of </a:t>
            </a:r>
            <a:r>
              <a:rPr lang="en-GB" dirty="0" smtClean="0"/>
              <a:t>government.</a:t>
            </a:r>
            <a:endParaRPr lang="en-GB" dirty="0"/>
          </a:p>
        </p:txBody>
      </p:sp>
      <p:sp>
        <p:nvSpPr>
          <p:cNvPr id="2" name="Title 1"/>
          <p:cNvSpPr>
            <a:spLocks noGrp="1"/>
          </p:cNvSpPr>
          <p:nvPr>
            <p:ph type="title"/>
          </p:nvPr>
        </p:nvSpPr>
        <p:spPr/>
        <p:txBody>
          <a:bodyPr/>
          <a:lstStyle/>
          <a:p>
            <a:r>
              <a:rPr lang="en-GB" dirty="0" smtClean="0"/>
              <a:t>The Cult of the Leader</a:t>
            </a:r>
            <a:endParaRPr lang="en-GB" dirty="0"/>
          </a:p>
        </p:txBody>
      </p:sp>
      <p:pic>
        <p:nvPicPr>
          <p:cNvPr id="41986" name="Picture 2" descr="http://www.pbs.org/wnet/heritage/episode8/presentations/images/8.4.2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204864"/>
            <a:ext cx="2808312" cy="346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4767065" cy="4950289"/>
          </a:xfrm>
        </p:spPr>
        <p:txBody>
          <a:bodyPr>
            <a:normAutofit/>
          </a:bodyPr>
          <a:lstStyle/>
          <a:p>
            <a:r>
              <a:rPr lang="en-GB" sz="2400" dirty="0" smtClean="0"/>
              <a:t>What were the effects of this ‘Hitler myth’?</a:t>
            </a:r>
          </a:p>
          <a:p>
            <a:endParaRPr lang="en-GB" sz="2400" dirty="0"/>
          </a:p>
          <a:p>
            <a:r>
              <a:rPr lang="en-GB" sz="2400" dirty="0" smtClean="0"/>
              <a:t>It contributed to his great personal </a:t>
            </a:r>
            <a:r>
              <a:rPr lang="en-GB" sz="2400" dirty="0" smtClean="0"/>
              <a:t>popularity.</a:t>
            </a:r>
            <a:endParaRPr lang="en-GB" sz="2400" dirty="0" smtClean="0"/>
          </a:p>
          <a:p>
            <a:endParaRPr lang="en-GB" sz="2400" dirty="0"/>
          </a:p>
          <a:p>
            <a:r>
              <a:rPr lang="en-GB" sz="2400" dirty="0" smtClean="0"/>
              <a:t>By the late 1930s an estimate 90% of Germans admired </a:t>
            </a:r>
            <a:r>
              <a:rPr lang="en-GB" sz="2400" dirty="0" smtClean="0"/>
              <a:t>him.</a:t>
            </a:r>
            <a:endParaRPr lang="en-GB" sz="2400" dirty="0" smtClean="0"/>
          </a:p>
          <a:p>
            <a:endParaRPr lang="en-GB" sz="2400" dirty="0"/>
          </a:p>
          <a:p>
            <a:r>
              <a:rPr lang="en-GB" sz="2400" dirty="0" smtClean="0"/>
              <a:t>Only a small few rejected this Hitler </a:t>
            </a:r>
            <a:r>
              <a:rPr lang="en-GB" sz="2400" dirty="0" smtClean="0"/>
              <a:t>myth.</a:t>
            </a:r>
            <a:endParaRPr lang="en-GB" sz="2400" dirty="0" smtClean="0"/>
          </a:p>
          <a:p>
            <a:endParaRPr lang="en-GB" sz="2400" dirty="0"/>
          </a:p>
          <a:p>
            <a:endParaRPr lang="en-GB" sz="2400" dirty="0"/>
          </a:p>
        </p:txBody>
      </p:sp>
      <p:sp>
        <p:nvSpPr>
          <p:cNvPr id="2" name="Title 1"/>
          <p:cNvSpPr>
            <a:spLocks noGrp="1"/>
          </p:cNvSpPr>
          <p:nvPr>
            <p:ph type="title"/>
          </p:nvPr>
        </p:nvSpPr>
        <p:spPr/>
        <p:txBody>
          <a:bodyPr/>
          <a:lstStyle/>
          <a:p>
            <a:r>
              <a:rPr lang="en-GB" dirty="0" smtClean="0"/>
              <a:t>The Cult of the Leader</a:t>
            </a:r>
            <a:endParaRPr lang="en-GB" dirty="0"/>
          </a:p>
        </p:txBody>
      </p:sp>
      <p:pic>
        <p:nvPicPr>
          <p:cNvPr id="43012" name="Picture 4" descr="http://www.ushmm.org/propaganda/assets/images/500x/painting-hitler-at-the-fro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39" y="3961562"/>
            <a:ext cx="3455093" cy="2473847"/>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http://www.zioncrimefactory.com/wp-content/uploads/2012/03/HITLER-GREETS-FAN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638" y="1412775"/>
            <a:ext cx="3455093" cy="239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It sustained the regime and brought most Germans </a:t>
            </a:r>
            <a:r>
              <a:rPr lang="en-GB" dirty="0" smtClean="0"/>
              <a:t>together.</a:t>
            </a:r>
            <a:endParaRPr lang="en-GB" dirty="0" smtClean="0"/>
          </a:p>
          <a:p>
            <a:endParaRPr lang="en-GB" dirty="0"/>
          </a:p>
          <a:p>
            <a:endParaRPr lang="en-GB" dirty="0" smtClean="0"/>
          </a:p>
          <a:p>
            <a:endParaRPr lang="en-GB" dirty="0"/>
          </a:p>
          <a:p>
            <a:endParaRPr lang="en-GB" dirty="0"/>
          </a:p>
        </p:txBody>
      </p:sp>
      <p:sp>
        <p:nvSpPr>
          <p:cNvPr id="2" name="Title 1"/>
          <p:cNvSpPr>
            <a:spLocks noGrp="1"/>
          </p:cNvSpPr>
          <p:nvPr>
            <p:ph type="title"/>
          </p:nvPr>
        </p:nvSpPr>
        <p:spPr/>
        <p:txBody>
          <a:bodyPr/>
          <a:lstStyle/>
          <a:p>
            <a:r>
              <a:rPr lang="en-GB" dirty="0" smtClean="0"/>
              <a:t>The Cult of the Leader</a:t>
            </a:r>
            <a:endParaRPr lang="en-GB" dirty="0"/>
          </a:p>
        </p:txBody>
      </p:sp>
      <p:pic>
        <p:nvPicPr>
          <p:cNvPr id="46082" name="Picture 2" descr="http://upload.wikimedia.org/wikipedia/en/thumb/c/cc/Hitler_1928_crop.jpg/220px-Hitler_1928_cro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348880"/>
            <a:ext cx="3312368" cy="392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mtClean="0"/>
              <a:t>What is propaganda?</a:t>
            </a:r>
          </a:p>
        </p:txBody>
      </p:sp>
      <p:grpSp>
        <p:nvGrpSpPr>
          <p:cNvPr id="3" name="Group 5"/>
          <p:cNvGrpSpPr>
            <a:grpSpLocks/>
          </p:cNvGrpSpPr>
          <p:nvPr/>
        </p:nvGrpSpPr>
        <p:grpSpPr bwMode="auto">
          <a:xfrm>
            <a:off x="785813" y="428625"/>
            <a:ext cx="8143875" cy="5715000"/>
            <a:chOff x="785786" y="428604"/>
            <a:chExt cx="8143932" cy="5715040"/>
          </a:xfrm>
        </p:grpSpPr>
        <p:sp>
          <p:nvSpPr>
            <p:cNvPr id="5" name="Right Arrow 4"/>
            <p:cNvSpPr/>
            <p:nvPr/>
          </p:nvSpPr>
          <p:spPr>
            <a:xfrm>
              <a:off x="785786" y="428604"/>
              <a:ext cx="8143932" cy="5715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mj-lt"/>
              </a:endParaRPr>
            </a:p>
          </p:txBody>
        </p:sp>
        <p:sp>
          <p:nvSpPr>
            <p:cNvPr id="8198" name="TextBox 3"/>
            <p:cNvSpPr txBox="1">
              <a:spLocks noChangeArrowheads="1"/>
            </p:cNvSpPr>
            <p:nvPr/>
          </p:nvSpPr>
          <p:spPr bwMode="auto">
            <a:xfrm>
              <a:off x="1285852" y="2049370"/>
              <a:ext cx="642942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omic Sans MS" panose="030F0702030302020204" pitchFamily="66"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omic Sans MS" panose="030F0702030302020204" pitchFamily="66" charset="0"/>
                </a:defRPr>
              </a:lvl2pPr>
              <a:lvl3pPr marL="1143000" indent="-228600" eaLnBrk="0" hangingPunct="0">
                <a:spcBef>
                  <a:spcPts val="375"/>
                </a:spcBef>
                <a:buClr>
                  <a:srgbClr val="E3D9B8"/>
                </a:buClr>
                <a:buSzPct val="85000"/>
                <a:buFont typeface="Wingdings 2" panose="05020102010507070707" pitchFamily="18" charset="2"/>
                <a:buChar char=""/>
                <a:defRPr sz="2000">
                  <a:solidFill>
                    <a:schemeClr val="tx1"/>
                  </a:solidFill>
                  <a:latin typeface="Comic Sans MS" panose="030F0702030302020204" pitchFamily="66" charset="0"/>
                </a:defRPr>
              </a:lvl3pPr>
              <a:lvl4pPr marL="1600200" indent="-228600" eaLnBrk="0" hangingPunct="0">
                <a:spcBef>
                  <a:spcPts val="375"/>
                </a:spcBef>
                <a:buClr>
                  <a:srgbClr val="6BB1C9"/>
                </a:buClr>
                <a:buSzPct val="80000"/>
                <a:buFont typeface="Wingdings 2" panose="05020102010507070707" pitchFamily="18" charset="2"/>
                <a:buChar char=""/>
                <a:defRPr sz="2000">
                  <a:solidFill>
                    <a:schemeClr val="tx1"/>
                  </a:solidFill>
                  <a:latin typeface="Comic Sans MS" panose="030F0702030302020204" pitchFamily="66" charset="0"/>
                </a:defRPr>
              </a:lvl4pPr>
              <a:lvl5pPr marL="2057400" indent="-228600" eaLnBrk="0" hangingPunct="0">
                <a:spcBef>
                  <a:spcPts val="375"/>
                </a:spcBef>
                <a:buClr>
                  <a:srgbClr val="6BB1C9"/>
                </a:buClr>
                <a:buChar char="o"/>
                <a:defRPr sz="2000">
                  <a:solidFill>
                    <a:schemeClr val="tx1"/>
                  </a:solidFill>
                  <a:latin typeface="Comic Sans MS" panose="030F0702030302020204" pitchFamily="66" charset="0"/>
                </a:defRPr>
              </a:lvl5pPr>
              <a:lvl6pPr marL="2514600" indent="-228600" eaLnBrk="0" fontAlgn="base" hangingPunct="0">
                <a:spcBef>
                  <a:spcPts val="375"/>
                </a:spcBef>
                <a:spcAft>
                  <a:spcPct val="0"/>
                </a:spcAft>
                <a:buClr>
                  <a:srgbClr val="6BB1C9"/>
                </a:buClr>
                <a:buChar char="o"/>
                <a:defRPr sz="2000">
                  <a:solidFill>
                    <a:schemeClr val="tx1"/>
                  </a:solidFill>
                  <a:latin typeface="Comic Sans MS" panose="030F0702030302020204" pitchFamily="66" charset="0"/>
                </a:defRPr>
              </a:lvl6pPr>
              <a:lvl7pPr marL="2971800" indent="-228600" eaLnBrk="0" fontAlgn="base" hangingPunct="0">
                <a:spcBef>
                  <a:spcPts val="375"/>
                </a:spcBef>
                <a:spcAft>
                  <a:spcPct val="0"/>
                </a:spcAft>
                <a:buClr>
                  <a:srgbClr val="6BB1C9"/>
                </a:buClr>
                <a:buChar char="o"/>
                <a:defRPr sz="2000">
                  <a:solidFill>
                    <a:schemeClr val="tx1"/>
                  </a:solidFill>
                  <a:latin typeface="Comic Sans MS" panose="030F0702030302020204" pitchFamily="66" charset="0"/>
                </a:defRPr>
              </a:lvl7pPr>
              <a:lvl8pPr marL="3429000" indent="-228600" eaLnBrk="0" fontAlgn="base" hangingPunct="0">
                <a:spcBef>
                  <a:spcPts val="375"/>
                </a:spcBef>
                <a:spcAft>
                  <a:spcPct val="0"/>
                </a:spcAft>
                <a:buClr>
                  <a:srgbClr val="6BB1C9"/>
                </a:buClr>
                <a:buChar char="o"/>
                <a:defRPr sz="2000">
                  <a:solidFill>
                    <a:schemeClr val="tx1"/>
                  </a:solidFill>
                  <a:latin typeface="Comic Sans MS" panose="030F0702030302020204" pitchFamily="66" charset="0"/>
                </a:defRPr>
              </a:lvl8pPr>
              <a:lvl9pPr marL="3886200" indent="-228600" eaLnBrk="0" fontAlgn="base" hangingPunct="0">
                <a:spcBef>
                  <a:spcPts val="375"/>
                </a:spcBef>
                <a:spcAft>
                  <a:spcPct val="0"/>
                </a:spcAft>
                <a:buClr>
                  <a:srgbClr val="6BB1C9"/>
                </a:buClr>
                <a:buChar char="o"/>
                <a:defRPr sz="2000">
                  <a:solidFill>
                    <a:schemeClr val="tx1"/>
                  </a:solidFill>
                  <a:latin typeface="Comic Sans MS" panose="030F0702030302020204" pitchFamily="66" charset="0"/>
                </a:defRPr>
              </a:lvl9pPr>
            </a:lstStyle>
            <a:p>
              <a:pPr eaLnBrk="1" hangingPunct="1">
                <a:spcBef>
                  <a:spcPct val="0"/>
                </a:spcBef>
                <a:buClrTx/>
                <a:buSzTx/>
                <a:buFontTx/>
                <a:buNone/>
              </a:pPr>
              <a:r>
                <a:rPr lang="en-GB" altLang="en-US" sz="2400" dirty="0">
                  <a:latin typeface="+mj-lt"/>
                </a:rPr>
                <a:t>Propaganda </a:t>
              </a:r>
              <a:r>
                <a:rPr lang="en-GB" altLang="en-US" sz="2400" dirty="0" smtClean="0">
                  <a:latin typeface="+mj-lt"/>
                </a:rPr>
                <a:t>comes </a:t>
              </a:r>
              <a:r>
                <a:rPr lang="en-GB" altLang="en-US" sz="2400" dirty="0">
                  <a:latin typeface="+mj-lt"/>
                </a:rPr>
                <a:t>from the word ‘</a:t>
              </a:r>
              <a:r>
                <a:rPr lang="en-GB" altLang="en-US" sz="2400" b="1" dirty="0">
                  <a:latin typeface="+mj-lt"/>
                </a:rPr>
                <a:t>propagate</a:t>
              </a:r>
              <a:r>
                <a:rPr lang="en-GB" altLang="en-US" sz="2400" dirty="0">
                  <a:latin typeface="+mj-lt"/>
                </a:rPr>
                <a:t>’, meaning to spread. It means the organised spreading of information to </a:t>
              </a:r>
              <a:r>
                <a:rPr lang="en-GB" altLang="en-US" sz="2400" b="1" dirty="0">
                  <a:latin typeface="+mj-lt"/>
                </a:rPr>
                <a:t>promote the views </a:t>
              </a:r>
              <a:r>
                <a:rPr lang="en-GB" altLang="en-US" sz="2400" dirty="0">
                  <a:latin typeface="+mj-lt"/>
                </a:rPr>
                <a:t>of a government or movement with the intention of </a:t>
              </a:r>
              <a:r>
                <a:rPr lang="en-GB" altLang="en-US" sz="2400" b="1" dirty="0">
                  <a:latin typeface="+mj-lt"/>
                </a:rPr>
                <a:t>persuading</a:t>
              </a:r>
              <a:r>
                <a:rPr lang="en-GB" altLang="en-US" sz="2400" dirty="0">
                  <a:latin typeface="+mj-lt"/>
                </a:rPr>
                <a:t> people to think or behave in a certain way.</a:t>
              </a:r>
            </a:p>
          </p:txBody>
        </p:sp>
      </p:grpSp>
      <p:sp>
        <p:nvSpPr>
          <p:cNvPr id="7" name="5-Point Star 6"/>
          <p:cNvSpPr/>
          <p:nvPr/>
        </p:nvSpPr>
        <p:spPr>
          <a:xfrm>
            <a:off x="500063" y="428625"/>
            <a:ext cx="7786687" cy="5643563"/>
          </a:xfrm>
          <a:prstGeom prst="star5">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t>Can you think of different types of propaganda that we are exposed to?</a:t>
            </a:r>
          </a:p>
        </p:txBody>
      </p:sp>
    </p:spTree>
    <p:custDataLst>
      <p:tags r:id="rId1"/>
    </p:custDataLst>
    <p:extLst>
      <p:ext uri="{BB962C8B-B14F-4D97-AF65-F5344CB8AC3E}">
        <p14:creationId xmlns:p14="http://schemas.microsoft.com/office/powerpoint/2010/main" val="274378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4623049" cy="4878281"/>
          </a:xfrm>
        </p:spPr>
        <p:txBody>
          <a:bodyPr>
            <a:normAutofit fontScale="92500" lnSpcReduction="10000"/>
          </a:bodyPr>
          <a:lstStyle/>
          <a:p>
            <a:r>
              <a:rPr lang="en-GB" sz="2400" dirty="0" smtClean="0"/>
              <a:t>One of the most effective ways of gaining support was through mass </a:t>
            </a:r>
            <a:r>
              <a:rPr lang="en-GB" sz="2400" dirty="0" smtClean="0"/>
              <a:t>rallies.</a:t>
            </a:r>
            <a:endParaRPr lang="en-GB" sz="2400" dirty="0" smtClean="0"/>
          </a:p>
          <a:p>
            <a:endParaRPr lang="en-GB" sz="2400" dirty="0"/>
          </a:p>
          <a:p>
            <a:r>
              <a:rPr lang="en-GB" sz="2400" dirty="0" smtClean="0"/>
              <a:t>Intention = to create an atmosphere so emotional that all members of the crowd would </a:t>
            </a:r>
            <a:r>
              <a:rPr lang="en-GB" sz="2400" b="1" dirty="0" smtClean="0"/>
              <a:t>succumb to the collective will </a:t>
            </a:r>
            <a:r>
              <a:rPr lang="en-GB" sz="2400" dirty="0" smtClean="0"/>
              <a:t>= people </a:t>
            </a:r>
            <a:r>
              <a:rPr lang="en-GB" sz="2400" dirty="0"/>
              <a:t>would react with their hearts not their minds.</a:t>
            </a:r>
          </a:p>
          <a:p>
            <a:endParaRPr lang="en-GB" sz="2400" dirty="0" smtClean="0"/>
          </a:p>
          <a:p>
            <a:r>
              <a:rPr lang="en-GB" sz="2400" dirty="0" smtClean="0"/>
              <a:t>This </a:t>
            </a:r>
            <a:r>
              <a:rPr lang="en-GB" sz="2400" dirty="0" smtClean="0"/>
              <a:t>is the idea of ‘mass suggestion</a:t>
            </a:r>
            <a:r>
              <a:rPr lang="en-GB" sz="2400" dirty="0" smtClean="0"/>
              <a:t>’.</a:t>
            </a:r>
            <a:endParaRPr lang="en-GB" sz="2400" dirty="0"/>
          </a:p>
        </p:txBody>
      </p:sp>
      <p:sp>
        <p:nvSpPr>
          <p:cNvPr id="2" name="Title 1"/>
          <p:cNvSpPr>
            <a:spLocks noGrp="1"/>
          </p:cNvSpPr>
          <p:nvPr>
            <p:ph type="title"/>
          </p:nvPr>
        </p:nvSpPr>
        <p:spPr/>
        <p:txBody>
          <a:bodyPr/>
          <a:lstStyle/>
          <a:p>
            <a:r>
              <a:rPr lang="en-GB" dirty="0" smtClean="0"/>
              <a:t>Rallies</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98484"/>
            <a:ext cx="359886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78282"/>
          </a:xfrm>
        </p:spPr>
        <p:txBody>
          <a:bodyPr>
            <a:normAutofit lnSpcReduction="10000"/>
          </a:bodyPr>
          <a:lstStyle/>
          <a:p>
            <a:r>
              <a:rPr lang="en-GB" dirty="0" smtClean="0"/>
              <a:t>Every kind of device was used to heighten the effect of the rallies:</a:t>
            </a:r>
          </a:p>
          <a:p>
            <a:pPr marL="0" indent="0">
              <a:buNone/>
            </a:pPr>
            <a:endParaRPr lang="en-GB" dirty="0" smtClean="0"/>
          </a:p>
          <a:p>
            <a:r>
              <a:rPr lang="en-GB" dirty="0" smtClean="0"/>
              <a:t>Uniforms</a:t>
            </a:r>
          </a:p>
          <a:p>
            <a:r>
              <a:rPr lang="en-GB" dirty="0" smtClean="0"/>
              <a:t>Torches</a:t>
            </a:r>
          </a:p>
          <a:p>
            <a:r>
              <a:rPr lang="en-GB" dirty="0" smtClean="0"/>
              <a:t>Music</a:t>
            </a:r>
          </a:p>
          <a:p>
            <a:r>
              <a:rPr lang="en-GB" dirty="0" smtClean="0"/>
              <a:t>Salutes</a:t>
            </a:r>
          </a:p>
          <a:p>
            <a:r>
              <a:rPr lang="en-GB" dirty="0" smtClean="0"/>
              <a:t>Flags</a:t>
            </a:r>
          </a:p>
          <a:p>
            <a:r>
              <a:rPr lang="en-GB" dirty="0" smtClean="0"/>
              <a:t>Songs</a:t>
            </a:r>
          </a:p>
          <a:p>
            <a:r>
              <a:rPr lang="en-GB" dirty="0" smtClean="0"/>
              <a:t>Anthems</a:t>
            </a:r>
          </a:p>
          <a:p>
            <a:r>
              <a:rPr lang="en-GB" dirty="0" smtClean="0"/>
              <a:t>Speeches</a:t>
            </a:r>
          </a:p>
          <a:p>
            <a:endParaRPr lang="en-GB" dirty="0"/>
          </a:p>
          <a:p>
            <a:r>
              <a:rPr lang="en-GB" dirty="0" smtClean="0"/>
              <a:t>Many people have since </a:t>
            </a:r>
            <a:r>
              <a:rPr lang="en-GB" dirty="0" smtClean="0"/>
              <a:t>described </a:t>
            </a:r>
            <a:r>
              <a:rPr lang="en-GB" dirty="0" smtClean="0"/>
              <a:t>how they were converted as a result of such </a:t>
            </a:r>
            <a:r>
              <a:rPr lang="en-GB" dirty="0" smtClean="0"/>
              <a:t>meetings.</a:t>
            </a:r>
            <a:endParaRPr lang="en-GB" dirty="0"/>
          </a:p>
        </p:txBody>
      </p:sp>
      <p:sp>
        <p:nvSpPr>
          <p:cNvPr id="2" name="Title 1"/>
          <p:cNvSpPr>
            <a:spLocks noGrp="1"/>
          </p:cNvSpPr>
          <p:nvPr>
            <p:ph type="title"/>
          </p:nvPr>
        </p:nvSpPr>
        <p:spPr/>
        <p:txBody>
          <a:bodyPr/>
          <a:lstStyle/>
          <a:p>
            <a:r>
              <a:rPr lang="en-GB" dirty="0" smtClean="0"/>
              <a:t>Rallies</a:t>
            </a:r>
            <a:endParaRPr lang="en-GB" dirty="0"/>
          </a:p>
        </p:txBody>
      </p:sp>
      <p:pic>
        <p:nvPicPr>
          <p:cNvPr id="45058" name="Picture 2" descr="http://i1.wp.com/listverse.com/wp-content/uploads/2012/11/HitlerSurveysDM_468x326.jpg?resize=598%2C41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564904"/>
            <a:ext cx="3527421" cy="245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8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idx="1"/>
          </p:nvPr>
        </p:nvSpPr>
        <p:spPr>
          <a:xfrm>
            <a:off x="380999" y="1719070"/>
            <a:ext cx="5127105" cy="4878281"/>
          </a:xfrm>
          <a:noFill/>
        </p:spPr>
        <p:txBody>
          <a:bodyPr>
            <a:normAutofit/>
          </a:bodyPr>
          <a:lstStyle/>
          <a:p>
            <a:pPr marL="274320" indent="-274320" fontAlgn="auto">
              <a:lnSpc>
                <a:spcPct val="90000"/>
              </a:lnSpc>
              <a:spcBef>
                <a:spcPts val="580"/>
              </a:spcBef>
              <a:spcAft>
                <a:spcPts val="0"/>
              </a:spcAft>
              <a:buFont typeface="Wingdings 2"/>
              <a:buChar char=""/>
              <a:defRPr/>
            </a:pPr>
            <a:r>
              <a:rPr lang="en-GB" sz="2400" dirty="0" smtClean="0"/>
              <a:t>Hitler would deliver a message tailored to his audience. </a:t>
            </a:r>
            <a:endParaRPr lang="en-GB" sz="2400" dirty="0" smtClean="0"/>
          </a:p>
          <a:p>
            <a:pPr marL="274320" indent="-274320" fontAlgn="auto">
              <a:lnSpc>
                <a:spcPct val="90000"/>
              </a:lnSpc>
              <a:spcBef>
                <a:spcPts val="580"/>
              </a:spcBef>
              <a:spcAft>
                <a:spcPts val="0"/>
              </a:spcAft>
              <a:buFont typeface="Wingdings 2"/>
              <a:buChar char=""/>
              <a:defRPr/>
            </a:pPr>
            <a:endParaRPr lang="en-GB" sz="2400" dirty="0"/>
          </a:p>
          <a:p>
            <a:pPr marL="274320" indent="-274320" fontAlgn="auto">
              <a:lnSpc>
                <a:spcPct val="90000"/>
              </a:lnSpc>
              <a:spcBef>
                <a:spcPts val="580"/>
              </a:spcBef>
              <a:spcAft>
                <a:spcPts val="0"/>
              </a:spcAft>
              <a:buFont typeface="Wingdings 2"/>
              <a:buChar char=""/>
              <a:defRPr/>
            </a:pPr>
            <a:r>
              <a:rPr lang="en-GB" sz="2400" dirty="0" smtClean="0"/>
              <a:t>For </a:t>
            </a:r>
            <a:r>
              <a:rPr lang="en-GB" sz="2400" dirty="0" smtClean="0"/>
              <a:t>example:</a:t>
            </a:r>
          </a:p>
          <a:p>
            <a:pPr marL="0" indent="0" fontAlgn="auto">
              <a:lnSpc>
                <a:spcPct val="90000"/>
              </a:lnSpc>
              <a:spcBef>
                <a:spcPts val="580"/>
              </a:spcBef>
              <a:spcAft>
                <a:spcPts val="0"/>
              </a:spcAft>
              <a:buNone/>
              <a:defRPr/>
            </a:pPr>
            <a:endParaRPr lang="en-GB" sz="2400" dirty="0" smtClean="0"/>
          </a:p>
          <a:p>
            <a:pPr lvl="1" indent="-274320">
              <a:lnSpc>
                <a:spcPct val="90000"/>
              </a:lnSpc>
              <a:spcBef>
                <a:spcPts val="580"/>
              </a:spcBef>
              <a:buFont typeface="Wingdings 2"/>
              <a:buChar char=""/>
              <a:defRPr/>
            </a:pPr>
            <a:r>
              <a:rPr lang="en-GB" sz="2200" dirty="0" smtClean="0"/>
              <a:t>for the workers – </a:t>
            </a:r>
            <a:r>
              <a:rPr lang="en-GB" sz="2200" dirty="0" smtClean="0"/>
              <a:t>jobs</a:t>
            </a:r>
          </a:p>
          <a:p>
            <a:pPr lvl="1" indent="-274320">
              <a:lnSpc>
                <a:spcPct val="90000"/>
              </a:lnSpc>
              <a:spcBef>
                <a:spcPts val="580"/>
              </a:spcBef>
              <a:buFont typeface="Wingdings 2"/>
              <a:buChar char=""/>
              <a:defRPr/>
            </a:pPr>
            <a:r>
              <a:rPr lang="en-GB" sz="2200" dirty="0" smtClean="0"/>
              <a:t>for </a:t>
            </a:r>
            <a:r>
              <a:rPr lang="en-GB" sz="2200" dirty="0" smtClean="0"/>
              <a:t>the farmers – fair </a:t>
            </a:r>
            <a:r>
              <a:rPr lang="en-GB" sz="2200" dirty="0" smtClean="0"/>
              <a:t>prices</a:t>
            </a:r>
          </a:p>
          <a:p>
            <a:pPr lvl="1" indent="-274320">
              <a:lnSpc>
                <a:spcPct val="90000"/>
              </a:lnSpc>
              <a:spcBef>
                <a:spcPts val="580"/>
              </a:spcBef>
              <a:buFont typeface="Wingdings 2"/>
              <a:buChar char=""/>
              <a:defRPr/>
            </a:pPr>
            <a:r>
              <a:rPr lang="en-GB" sz="2200" dirty="0" smtClean="0"/>
              <a:t>for </a:t>
            </a:r>
            <a:r>
              <a:rPr lang="en-GB" sz="2200" dirty="0" smtClean="0"/>
              <a:t>the army – a promise to </a:t>
            </a:r>
            <a:r>
              <a:rPr lang="en-GB" sz="2200" dirty="0" smtClean="0"/>
              <a:t>rearm</a:t>
            </a:r>
          </a:p>
          <a:p>
            <a:pPr lvl="1" indent="-274320">
              <a:lnSpc>
                <a:spcPct val="90000"/>
              </a:lnSpc>
              <a:spcBef>
                <a:spcPts val="580"/>
              </a:spcBef>
              <a:buFont typeface="Wingdings 2"/>
              <a:buChar char=""/>
              <a:defRPr/>
            </a:pPr>
            <a:r>
              <a:rPr lang="en-GB" sz="2200" dirty="0" smtClean="0"/>
              <a:t>for </a:t>
            </a:r>
            <a:r>
              <a:rPr lang="en-GB" sz="2200" dirty="0" smtClean="0"/>
              <a:t>the middle-classes the destruction of the Jews, whom he offered as a scapegoat for their suffering.  </a:t>
            </a:r>
          </a:p>
        </p:txBody>
      </p:sp>
      <p:sp>
        <p:nvSpPr>
          <p:cNvPr id="71681" name="Rectangle 2"/>
          <p:cNvSpPr>
            <a:spLocks noGrp="1" noChangeArrowheads="1"/>
          </p:cNvSpPr>
          <p:nvPr>
            <p:ph type="title"/>
          </p:nvPr>
        </p:nvSpPr>
        <p:spPr/>
        <p:txBody>
          <a:bodyPr/>
          <a:lstStyle/>
          <a:p>
            <a:r>
              <a:rPr lang="en-GB" smtClean="0"/>
              <a:t>Devices used in rallies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864" y="2132856"/>
            <a:ext cx="3356992" cy="3356992"/>
          </a:xfrm>
          <a:prstGeom prst="rect">
            <a:avLst/>
          </a:prstGeom>
        </p:spPr>
      </p:pic>
    </p:spTree>
    <p:custDataLst>
      <p:tags r:id="rId1"/>
    </p:custDataLst>
    <p:extLst>
      <p:ext uri="{BB962C8B-B14F-4D97-AF65-F5344CB8AC3E}">
        <p14:creationId xmlns:p14="http://schemas.microsoft.com/office/powerpoint/2010/main" val="1899285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wipe(up)">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4">
                                            <p:txEl>
                                              <p:pRg st="2" end="2"/>
                                            </p:txEl>
                                          </p:spTgt>
                                        </p:tgtEl>
                                        <p:attrNameLst>
                                          <p:attrName>style.visibility</p:attrName>
                                        </p:attrNameLst>
                                      </p:cBhvr>
                                      <p:to>
                                        <p:strVal val="visible"/>
                                      </p:to>
                                    </p:set>
                                    <p:animEffect transition="in" filter="wipe(up)">
                                      <p:cBhvr>
                                        <p:cTn id="12" dur="500"/>
                                        <p:tgtEl>
                                          <p:spTgt spid="102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animEffect transition="in" filter="wipe(up)">
                                      <p:cBhvr>
                                        <p:cTn id="17" dur="500"/>
                                        <p:tgtEl>
                                          <p:spTgt spid="1024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244">
                                            <p:txEl>
                                              <p:pRg st="5" end="5"/>
                                            </p:txEl>
                                          </p:spTgt>
                                        </p:tgtEl>
                                        <p:attrNameLst>
                                          <p:attrName>style.visibility</p:attrName>
                                        </p:attrNameLst>
                                      </p:cBhvr>
                                      <p:to>
                                        <p:strVal val="visible"/>
                                      </p:to>
                                    </p:set>
                                    <p:animEffect transition="in" filter="wipe(up)">
                                      <p:cBhvr>
                                        <p:cTn id="22" dur="500"/>
                                        <p:tgtEl>
                                          <p:spTgt spid="1024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244">
                                            <p:txEl>
                                              <p:pRg st="6" end="6"/>
                                            </p:txEl>
                                          </p:spTgt>
                                        </p:tgtEl>
                                        <p:attrNameLst>
                                          <p:attrName>style.visibility</p:attrName>
                                        </p:attrNameLst>
                                      </p:cBhvr>
                                      <p:to>
                                        <p:strVal val="visible"/>
                                      </p:to>
                                    </p:set>
                                    <p:animEffect transition="in" filter="wipe(up)">
                                      <p:cBhvr>
                                        <p:cTn id="27" dur="500"/>
                                        <p:tgtEl>
                                          <p:spTgt spid="1024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244">
                                            <p:txEl>
                                              <p:pRg st="7" end="7"/>
                                            </p:txEl>
                                          </p:spTgt>
                                        </p:tgtEl>
                                        <p:attrNameLst>
                                          <p:attrName>style.visibility</p:attrName>
                                        </p:attrNameLst>
                                      </p:cBhvr>
                                      <p:to>
                                        <p:strVal val="visible"/>
                                      </p:to>
                                    </p:set>
                                    <p:animEffect transition="in" filter="wipe(up)">
                                      <p:cBhvr>
                                        <p:cTn id="32" dur="500"/>
                                        <p:tgtEl>
                                          <p:spTgt spid="102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800" dirty="0" smtClean="0"/>
              <a:t>Although control of the press and radio was Goebbels’ major objective, he gradually extended his influence so that film, music, literature and art all came under the control of the </a:t>
            </a:r>
            <a:r>
              <a:rPr lang="en-GB" sz="2800" dirty="0" smtClean="0"/>
              <a:t>Reich.</a:t>
            </a:r>
            <a:endParaRPr lang="en-GB" sz="2800" dirty="0" smtClean="0"/>
          </a:p>
        </p:txBody>
      </p:sp>
      <p:sp>
        <p:nvSpPr>
          <p:cNvPr id="2" name="Title 1"/>
          <p:cNvSpPr>
            <a:spLocks noGrp="1"/>
          </p:cNvSpPr>
          <p:nvPr>
            <p:ph type="title"/>
          </p:nvPr>
        </p:nvSpPr>
        <p:spPr/>
        <p:txBody>
          <a:bodyPr/>
          <a:lstStyle/>
          <a:p>
            <a:r>
              <a:rPr lang="en-GB" dirty="0" smtClean="0"/>
              <a:t>Control of the Press</a:t>
            </a:r>
            <a:endParaRPr lang="en-GB" dirty="0"/>
          </a:p>
        </p:txBody>
      </p:sp>
      <p:pic>
        <p:nvPicPr>
          <p:cNvPr id="47106" name="Picture 2" descr="http://www.clker.com/cliparts/b/b/0/c/1195431703233884825Stellaris_Clapper-board.svg.hi.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437112"/>
            <a:ext cx="2087117" cy="1822749"/>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http://mustech.pbworks.com/f/1329421488/music.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4350951"/>
            <a:ext cx="2614861" cy="199507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media.salon.com/2012/10/shutterstock_114818347.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4508656"/>
            <a:ext cx="2512850" cy="173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4407025" cy="4950289"/>
          </a:xfrm>
        </p:spPr>
        <p:txBody>
          <a:bodyPr>
            <a:normAutofit/>
          </a:bodyPr>
          <a:lstStyle/>
          <a:p>
            <a:pPr>
              <a:lnSpc>
                <a:spcPct val="90000"/>
              </a:lnSpc>
            </a:pPr>
            <a:r>
              <a:rPr lang="en-GB" sz="2800" dirty="0" smtClean="0"/>
              <a:t>The Nazis produced many films to promote their </a:t>
            </a:r>
            <a:r>
              <a:rPr lang="en-GB" sz="2800" dirty="0" smtClean="0"/>
              <a:t>views.</a:t>
            </a:r>
            <a:endParaRPr lang="en-GB" sz="2800" dirty="0" smtClean="0"/>
          </a:p>
          <a:p>
            <a:pPr>
              <a:lnSpc>
                <a:spcPct val="90000"/>
              </a:lnSpc>
              <a:buFont typeface="Wingdings 2" pitchFamily="18" charset="2"/>
              <a:buNone/>
            </a:pPr>
            <a:endParaRPr lang="en-GB" sz="2800" dirty="0" smtClean="0"/>
          </a:p>
          <a:p>
            <a:pPr>
              <a:lnSpc>
                <a:spcPct val="90000"/>
              </a:lnSpc>
            </a:pPr>
            <a:r>
              <a:rPr lang="en-GB" sz="2800" dirty="0" smtClean="0"/>
              <a:t>Themes included the virtues of the Aryan type, German military and industrial strength, and the evils of the Nazi </a:t>
            </a:r>
            <a:r>
              <a:rPr lang="en-GB" sz="2800" dirty="0" smtClean="0"/>
              <a:t>enemies.</a:t>
            </a:r>
            <a:endParaRPr lang="en-GB" sz="2800" dirty="0" smtClean="0"/>
          </a:p>
        </p:txBody>
      </p:sp>
      <p:sp>
        <p:nvSpPr>
          <p:cNvPr id="73729" name="Title 1"/>
          <p:cNvSpPr>
            <a:spLocks noGrp="1"/>
          </p:cNvSpPr>
          <p:nvPr>
            <p:ph type="title"/>
          </p:nvPr>
        </p:nvSpPr>
        <p:spPr/>
        <p:txBody>
          <a:bodyPr/>
          <a:lstStyle/>
          <a:p>
            <a:r>
              <a:rPr lang="en-GB" smtClean="0"/>
              <a:t>Films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916832"/>
            <a:ext cx="3095023" cy="4293096"/>
          </a:xfrm>
          <a:prstGeom prst="rect">
            <a:avLst/>
          </a:prstGeom>
        </p:spPr>
      </p:pic>
    </p:spTree>
    <p:custDataLst>
      <p:tags r:id="rId1"/>
    </p:custDataLst>
    <p:extLst>
      <p:ext uri="{BB962C8B-B14F-4D97-AF65-F5344CB8AC3E}">
        <p14:creationId xmlns:p14="http://schemas.microsoft.com/office/powerpoint/2010/main" val="250986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3902969" cy="4950289"/>
          </a:xfrm>
        </p:spPr>
        <p:txBody>
          <a:bodyPr>
            <a:normAutofit/>
          </a:bodyPr>
          <a:lstStyle/>
          <a:p>
            <a:pPr>
              <a:lnSpc>
                <a:spcPct val="90000"/>
              </a:lnSpc>
            </a:pPr>
            <a:r>
              <a:rPr lang="en-GB" sz="2400" dirty="0" smtClean="0"/>
              <a:t>Under </a:t>
            </a:r>
            <a:r>
              <a:rPr lang="en-GB" sz="2400" dirty="0" smtClean="0"/>
              <a:t>Goebbels and Hitler, the German film industry became entirely </a:t>
            </a:r>
            <a:r>
              <a:rPr lang="en-GB" sz="2400" dirty="0" smtClean="0"/>
              <a:t>nationalised.</a:t>
            </a:r>
            <a:endParaRPr lang="en-GB" sz="2400" dirty="0" smtClean="0"/>
          </a:p>
          <a:p>
            <a:pPr>
              <a:lnSpc>
                <a:spcPct val="90000"/>
              </a:lnSpc>
              <a:buFont typeface="Wingdings 2" pitchFamily="18" charset="2"/>
              <a:buNone/>
            </a:pPr>
            <a:endParaRPr lang="en-GB" sz="2400" dirty="0" smtClean="0"/>
          </a:p>
          <a:p>
            <a:pPr>
              <a:lnSpc>
                <a:spcPct val="90000"/>
              </a:lnSpc>
            </a:pPr>
            <a:r>
              <a:rPr lang="en-GB" sz="2400" dirty="0" smtClean="0"/>
              <a:t>Sometimes, the government would select the actors for a film, financing the production partially or totally, and would grant tax breaks to the </a:t>
            </a:r>
            <a:r>
              <a:rPr lang="en-GB" sz="2400" dirty="0" smtClean="0"/>
              <a:t>producers.</a:t>
            </a:r>
            <a:endParaRPr lang="en-GB" sz="2400" dirty="0" smtClean="0"/>
          </a:p>
        </p:txBody>
      </p:sp>
      <p:sp>
        <p:nvSpPr>
          <p:cNvPr id="73729" name="Title 1"/>
          <p:cNvSpPr>
            <a:spLocks noGrp="1"/>
          </p:cNvSpPr>
          <p:nvPr>
            <p:ph type="title"/>
          </p:nvPr>
        </p:nvSpPr>
        <p:spPr/>
        <p:txBody>
          <a:bodyPr/>
          <a:lstStyle/>
          <a:p>
            <a:r>
              <a:rPr lang="en-GB" smtClean="0"/>
              <a:t>Films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2988" t="12344" b="8811"/>
          <a:stretch/>
        </p:blipFill>
        <p:spPr>
          <a:xfrm>
            <a:off x="4499992" y="2492896"/>
            <a:ext cx="4123483" cy="2500371"/>
          </a:xfrm>
          <a:prstGeom prst="rect">
            <a:avLst/>
          </a:prstGeom>
        </p:spPr>
      </p:pic>
    </p:spTree>
    <p:custDataLst>
      <p:tags r:id="rId1"/>
    </p:custDataLst>
    <p:extLst>
      <p:ext uri="{BB962C8B-B14F-4D97-AF65-F5344CB8AC3E}">
        <p14:creationId xmlns:p14="http://schemas.microsoft.com/office/powerpoint/2010/main" val="1880414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File:Triumph des Willens post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844870"/>
            <a:ext cx="30384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3491880" y="1628800"/>
            <a:ext cx="5400599" cy="5400600"/>
          </a:xfrm>
        </p:spPr>
        <p:txBody>
          <a:bodyPr>
            <a:normAutofit/>
          </a:bodyPr>
          <a:lstStyle/>
          <a:p>
            <a:pPr>
              <a:lnSpc>
                <a:spcPct val="80000"/>
              </a:lnSpc>
            </a:pPr>
            <a:r>
              <a:rPr lang="en-GB" sz="2100" dirty="0" smtClean="0"/>
              <a:t>Propaganda film made by </a:t>
            </a:r>
            <a:r>
              <a:rPr lang="en-GB" sz="2100" dirty="0" err="1" smtClean="0"/>
              <a:t>Leni</a:t>
            </a:r>
            <a:r>
              <a:rPr lang="en-GB" sz="2100" dirty="0" smtClean="0"/>
              <a:t> </a:t>
            </a:r>
            <a:r>
              <a:rPr lang="en-GB" sz="2100" dirty="0" smtClean="0"/>
              <a:t>Riefenstahl.</a:t>
            </a:r>
            <a:endParaRPr lang="en-GB" sz="2100" dirty="0" smtClean="0"/>
          </a:p>
          <a:p>
            <a:pPr>
              <a:lnSpc>
                <a:spcPct val="80000"/>
              </a:lnSpc>
              <a:buFont typeface="Wingdings 2" pitchFamily="18" charset="2"/>
              <a:buNone/>
            </a:pPr>
            <a:endParaRPr lang="en-GB" sz="2100" dirty="0" smtClean="0"/>
          </a:p>
          <a:p>
            <a:pPr>
              <a:lnSpc>
                <a:spcPct val="80000"/>
              </a:lnSpc>
            </a:pPr>
            <a:r>
              <a:rPr lang="en-GB" sz="2100" dirty="0" smtClean="0"/>
              <a:t>Tells the story of the 1934 Nazi rally at </a:t>
            </a:r>
            <a:r>
              <a:rPr lang="en-GB" sz="2100" dirty="0" smtClean="0"/>
              <a:t>Nuremberg.</a:t>
            </a:r>
            <a:endParaRPr lang="en-GB" sz="2100" dirty="0" smtClean="0"/>
          </a:p>
          <a:p>
            <a:pPr>
              <a:lnSpc>
                <a:spcPct val="80000"/>
              </a:lnSpc>
              <a:buFont typeface="Wingdings 2" pitchFamily="18" charset="2"/>
              <a:buNone/>
            </a:pPr>
            <a:endParaRPr lang="en-GB" sz="2100" dirty="0" smtClean="0"/>
          </a:p>
          <a:p>
            <a:pPr>
              <a:lnSpc>
                <a:spcPct val="80000"/>
              </a:lnSpc>
            </a:pPr>
            <a:r>
              <a:rPr lang="en-GB" sz="2100" dirty="0" smtClean="0"/>
              <a:t>Contains excerpts of speeches given by various leading </a:t>
            </a:r>
            <a:r>
              <a:rPr lang="en-GB" sz="2100" dirty="0" smtClean="0"/>
              <a:t>Nazi’s.</a:t>
            </a:r>
            <a:endParaRPr lang="en-GB" sz="2100" dirty="0" smtClean="0"/>
          </a:p>
          <a:p>
            <a:pPr>
              <a:lnSpc>
                <a:spcPct val="80000"/>
              </a:lnSpc>
              <a:buFont typeface="Wingdings 2" pitchFamily="18" charset="2"/>
              <a:buNone/>
            </a:pPr>
            <a:endParaRPr lang="en-GB" sz="2100" dirty="0" smtClean="0"/>
          </a:p>
          <a:p>
            <a:pPr>
              <a:lnSpc>
                <a:spcPct val="80000"/>
              </a:lnSpc>
            </a:pPr>
            <a:r>
              <a:rPr lang="en-GB" sz="2100" dirty="0" smtClean="0"/>
              <a:t>Theme = return of Germany to a great power, with Hitler as the True German leader who will bring glory to the </a:t>
            </a:r>
            <a:r>
              <a:rPr lang="en-GB" sz="2100" dirty="0" smtClean="0"/>
              <a:t>nation.</a:t>
            </a:r>
            <a:endParaRPr lang="en-GB" sz="2100" dirty="0" smtClean="0"/>
          </a:p>
          <a:p>
            <a:pPr>
              <a:lnSpc>
                <a:spcPct val="80000"/>
              </a:lnSpc>
              <a:buFont typeface="Wingdings 2" pitchFamily="18" charset="2"/>
              <a:buNone/>
            </a:pPr>
            <a:endParaRPr lang="en-GB" sz="2100" dirty="0" smtClean="0"/>
          </a:p>
          <a:p>
            <a:pPr>
              <a:lnSpc>
                <a:spcPct val="80000"/>
              </a:lnSpc>
            </a:pPr>
            <a:r>
              <a:rPr lang="en-GB" sz="2100" dirty="0" smtClean="0"/>
              <a:t>Released in 1935, became one of best known examples of propaganda in film </a:t>
            </a:r>
            <a:r>
              <a:rPr lang="en-GB" sz="2100" dirty="0" smtClean="0"/>
              <a:t>history.</a:t>
            </a:r>
            <a:endParaRPr lang="en-GB" sz="2100" dirty="0" smtClean="0"/>
          </a:p>
        </p:txBody>
      </p:sp>
      <p:sp>
        <p:nvSpPr>
          <p:cNvPr id="75778" name="Title 2"/>
          <p:cNvSpPr>
            <a:spLocks noGrp="1"/>
          </p:cNvSpPr>
          <p:nvPr>
            <p:ph type="title"/>
          </p:nvPr>
        </p:nvSpPr>
        <p:spPr>
          <a:xfrm>
            <a:off x="3714750" y="274638"/>
            <a:ext cx="4972050" cy="1143000"/>
          </a:xfrm>
        </p:spPr>
        <p:txBody>
          <a:bodyPr/>
          <a:lstStyle/>
          <a:p>
            <a:r>
              <a:rPr lang="en-GB" smtClean="0"/>
              <a:t>Triumph of the Will</a:t>
            </a:r>
          </a:p>
        </p:txBody>
      </p:sp>
    </p:spTree>
    <p:custDataLst>
      <p:tags r:id="rId1"/>
    </p:custDataLst>
    <p:extLst>
      <p:ext uri="{BB962C8B-B14F-4D97-AF65-F5344CB8AC3E}">
        <p14:creationId xmlns:p14="http://schemas.microsoft.com/office/powerpoint/2010/main" val="12258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428625" y="285750"/>
            <a:ext cx="8286750" cy="4007346"/>
          </a:xfrm>
          <a:prstGeom prst="wedgeRoundRectCallout">
            <a:avLst>
              <a:gd name="adj1" fmla="val -41844"/>
              <a:gd name="adj2" fmla="val 738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7827" name="Rectangle 3"/>
          <p:cNvSpPr>
            <a:spLocks noChangeArrowheads="1"/>
          </p:cNvSpPr>
          <p:nvPr/>
        </p:nvSpPr>
        <p:spPr bwMode="auto">
          <a:xfrm>
            <a:off x="571500" y="428625"/>
            <a:ext cx="78581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dirty="0">
                <a:latin typeface="+mj-lt"/>
              </a:rPr>
              <a:t>Shortly after he came to power Hitler called me to see him and explained that he wanted a film about a Party Congress, and wanted me to make it. My first reaction was to say that I did not know anything about the way such a thing worked or the organization of the Party, so that I would obviously photograph all the wrong things and please nobody — even supposing that I could make a documentary, which I had never yet done. Hitler said that this was exactly why he wanted me to do it. He wanted a film showing the Congress through a non-expert eye, selecting just what was most artistically satisfying — in terms of spectacle, I suppose you might say. He wanted a film which would move, appeal to, impress an audience which was not necessarily interested in politics</a:t>
            </a:r>
          </a:p>
        </p:txBody>
      </p:sp>
      <p:pic>
        <p:nvPicPr>
          <p:cNvPr id="77825" name="Picture 2" descr="File:Bundesarchiv Bild 183-S34639, Joseph Goebbels und Leni Riefenstahl crop.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4000500"/>
            <a:ext cx="23780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47977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78281"/>
          </a:xfrm>
        </p:spPr>
        <p:txBody>
          <a:bodyPr>
            <a:normAutofit/>
          </a:bodyPr>
          <a:lstStyle/>
          <a:p>
            <a:pPr>
              <a:lnSpc>
                <a:spcPct val="90000"/>
              </a:lnSpc>
            </a:pPr>
            <a:r>
              <a:rPr lang="en-GB" sz="2200" i="1" dirty="0" smtClean="0"/>
              <a:t>Triumph of the Will</a:t>
            </a:r>
            <a:r>
              <a:rPr lang="en-GB" sz="2200" dirty="0" smtClean="0"/>
              <a:t> premiered on 28 March 1935 at the Berlin Ufa Palace Theatre and was an instant </a:t>
            </a:r>
            <a:r>
              <a:rPr lang="en-GB" sz="2200" dirty="0" smtClean="0"/>
              <a:t>success.</a:t>
            </a:r>
            <a:endParaRPr lang="en-GB" sz="2200" dirty="0" smtClean="0"/>
          </a:p>
          <a:p>
            <a:pPr>
              <a:lnSpc>
                <a:spcPct val="90000"/>
              </a:lnSpc>
              <a:buFont typeface="Wingdings 2" pitchFamily="18" charset="2"/>
              <a:buNone/>
            </a:pPr>
            <a:endParaRPr lang="en-GB" sz="2200" dirty="0" smtClean="0"/>
          </a:p>
          <a:p>
            <a:pPr>
              <a:lnSpc>
                <a:spcPct val="90000"/>
              </a:lnSpc>
            </a:pPr>
            <a:r>
              <a:rPr lang="en-GB" sz="2200" dirty="0" smtClean="0"/>
              <a:t>Hitler praised the film as being an </a:t>
            </a:r>
            <a:r>
              <a:rPr lang="en-GB" sz="2200" i="1" dirty="0" smtClean="0"/>
              <a:t>"incomparable glorification of the power and beauty of our Movement." </a:t>
            </a:r>
          </a:p>
          <a:p>
            <a:pPr>
              <a:lnSpc>
                <a:spcPct val="90000"/>
              </a:lnSpc>
              <a:buFont typeface="Wingdings 2" pitchFamily="18" charset="2"/>
              <a:buNone/>
            </a:pPr>
            <a:endParaRPr lang="en-GB" sz="2200" dirty="0" smtClean="0"/>
          </a:p>
          <a:p>
            <a:pPr>
              <a:lnSpc>
                <a:spcPct val="90000"/>
              </a:lnSpc>
            </a:pPr>
            <a:r>
              <a:rPr lang="en-GB" sz="2200" dirty="0" smtClean="0"/>
              <a:t>Riefenstahl was rewarded with the German Film Prize, a gold medal at the 1935 Venice Biennale, and the Grand Prix at the 1937 World Exhibition in </a:t>
            </a:r>
            <a:r>
              <a:rPr lang="en-GB" sz="2200" dirty="0" smtClean="0"/>
              <a:t>Paris.</a:t>
            </a:r>
            <a:endParaRPr lang="en-GB" sz="2200" dirty="0" smtClean="0"/>
          </a:p>
          <a:p>
            <a:pPr>
              <a:lnSpc>
                <a:spcPct val="90000"/>
              </a:lnSpc>
              <a:buFont typeface="Wingdings 2" pitchFamily="18" charset="2"/>
              <a:buNone/>
            </a:pPr>
            <a:endParaRPr lang="en-GB" sz="2200" dirty="0" smtClean="0"/>
          </a:p>
          <a:p>
            <a:pPr>
              <a:lnSpc>
                <a:spcPct val="90000"/>
              </a:lnSpc>
            </a:pPr>
            <a:r>
              <a:rPr lang="en-GB" sz="2200" i="1" dirty="0" smtClean="0"/>
              <a:t>The Independent </a:t>
            </a:r>
            <a:r>
              <a:rPr lang="en-GB" sz="2200" dirty="0" smtClean="0"/>
              <a:t>wrote in 2003: "</a:t>
            </a:r>
            <a:r>
              <a:rPr lang="en-GB" sz="2200" i="1" dirty="0" smtClean="0"/>
              <a:t>Triumph of the Will</a:t>
            </a:r>
            <a:r>
              <a:rPr lang="en-GB" sz="2200" dirty="0" smtClean="0"/>
              <a:t> seduced many wise men and women, persuaded them to admire rather than to despise, and undoubtedly won the Nazis friends and allies all over the </a:t>
            </a:r>
            <a:r>
              <a:rPr lang="en-GB" sz="2200" dirty="0" smtClean="0"/>
              <a:t>world.”</a:t>
            </a:r>
            <a:endParaRPr lang="en-GB" sz="2200" dirty="0" smtClean="0"/>
          </a:p>
        </p:txBody>
      </p:sp>
      <p:sp>
        <p:nvSpPr>
          <p:cNvPr id="79873" name="Title 1"/>
          <p:cNvSpPr>
            <a:spLocks noGrp="1"/>
          </p:cNvSpPr>
          <p:nvPr>
            <p:ph type="title"/>
          </p:nvPr>
        </p:nvSpPr>
        <p:spPr/>
        <p:txBody>
          <a:bodyPr/>
          <a:lstStyle/>
          <a:p>
            <a:r>
              <a:rPr lang="en-GB" smtClean="0"/>
              <a:t>Triumph of the Will</a:t>
            </a:r>
          </a:p>
        </p:txBody>
      </p:sp>
    </p:spTree>
    <p:custDataLst>
      <p:tags r:id="rId1"/>
    </p:custDataLst>
    <p:extLst>
      <p:ext uri="{BB962C8B-B14F-4D97-AF65-F5344CB8AC3E}">
        <p14:creationId xmlns:p14="http://schemas.microsoft.com/office/powerpoint/2010/main" val="785964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idx="1"/>
          </p:nvPr>
        </p:nvSpPr>
        <p:spPr>
          <a:xfrm>
            <a:off x="380999" y="1719070"/>
            <a:ext cx="5199113" cy="4950289"/>
          </a:xfrm>
        </p:spPr>
        <p:txBody>
          <a:bodyPr>
            <a:noAutofit/>
          </a:bodyPr>
          <a:lstStyle/>
          <a:p>
            <a:pPr>
              <a:lnSpc>
                <a:spcPct val="90000"/>
              </a:lnSpc>
            </a:pPr>
            <a:r>
              <a:rPr lang="en-US" sz="2200" dirty="0" smtClean="0"/>
              <a:t>The 1936 Berlin Olympic Games had been handed to Berlin before the Nazis came to power but now it was the perfect opportunity for Hitler to demonstrate to the </a:t>
            </a:r>
            <a:r>
              <a:rPr lang="en-US" sz="2200" dirty="0" smtClean="0"/>
              <a:t>world </a:t>
            </a:r>
            <a:r>
              <a:rPr lang="en-US" sz="2200" dirty="0" smtClean="0"/>
              <a:t>how efficient the Nazi Germany was. </a:t>
            </a:r>
          </a:p>
          <a:p>
            <a:pPr>
              <a:lnSpc>
                <a:spcPct val="90000"/>
              </a:lnSpc>
            </a:pPr>
            <a:endParaRPr lang="en-US" sz="2200" dirty="0" smtClean="0"/>
          </a:p>
          <a:p>
            <a:pPr>
              <a:lnSpc>
                <a:spcPct val="90000"/>
              </a:lnSpc>
            </a:pPr>
            <a:r>
              <a:rPr lang="en-US" sz="2200" dirty="0" smtClean="0"/>
              <a:t>The Berlin Olympic Games gave the Nazis an opportunity to show off to the </a:t>
            </a:r>
            <a:r>
              <a:rPr lang="en-US" sz="2200" dirty="0" smtClean="0"/>
              <a:t>world.</a:t>
            </a:r>
            <a:endParaRPr lang="en-US" sz="2200" dirty="0" smtClean="0"/>
          </a:p>
          <a:p>
            <a:pPr>
              <a:lnSpc>
                <a:spcPct val="90000"/>
              </a:lnSpc>
            </a:pPr>
            <a:endParaRPr lang="en-US" sz="2200" dirty="0" smtClean="0"/>
          </a:p>
          <a:p>
            <a:pPr>
              <a:lnSpc>
                <a:spcPct val="90000"/>
              </a:lnSpc>
            </a:pPr>
            <a:r>
              <a:rPr lang="en-US" sz="2200" dirty="0" smtClean="0"/>
              <a:t>49 countries were competing bringing with them their assorted media. </a:t>
            </a:r>
          </a:p>
        </p:txBody>
      </p:sp>
      <p:sp>
        <p:nvSpPr>
          <p:cNvPr id="103426" name="Rectangle 2"/>
          <p:cNvSpPr>
            <a:spLocks noGrp="1"/>
          </p:cNvSpPr>
          <p:nvPr>
            <p:ph type="title"/>
          </p:nvPr>
        </p:nvSpPr>
        <p:spPr/>
        <p:txBody>
          <a:bodyPr/>
          <a:lstStyle/>
          <a:p>
            <a:r>
              <a:rPr lang="en-GB" smtClean="0"/>
              <a:t>1936 Berlin Olympics</a:t>
            </a:r>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748" y="1741452"/>
            <a:ext cx="3152512" cy="4744583"/>
          </a:xfrm>
          <a:prstGeom prst="rect">
            <a:avLst/>
          </a:prstGeom>
        </p:spPr>
      </p:pic>
    </p:spTree>
    <p:extLst>
      <p:ext uri="{BB962C8B-B14F-4D97-AF65-F5344CB8AC3E}">
        <p14:creationId xmlns:p14="http://schemas.microsoft.com/office/powerpoint/2010/main" val="357916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407025" cy="4407408"/>
          </a:xfrm>
        </p:spPr>
        <p:txBody>
          <a:bodyPr>
            <a:noAutofit/>
          </a:bodyPr>
          <a:lstStyle/>
          <a:p>
            <a:r>
              <a:rPr lang="en-GB" sz="2600" dirty="0" smtClean="0"/>
              <a:t>The Nazi regime was not maintained through the use of terror </a:t>
            </a:r>
            <a:r>
              <a:rPr lang="en-GB" sz="2600" dirty="0" smtClean="0"/>
              <a:t>alone.</a:t>
            </a:r>
            <a:endParaRPr lang="en-GB" sz="2600" dirty="0" smtClean="0"/>
          </a:p>
          <a:p>
            <a:endParaRPr lang="en-GB" sz="2600" dirty="0"/>
          </a:p>
          <a:p>
            <a:r>
              <a:rPr lang="en-GB" sz="2600" dirty="0" smtClean="0"/>
              <a:t>From the moment Hitler became Chancellor, propaganda played a key part in </a:t>
            </a:r>
            <a:r>
              <a:rPr lang="en-GB" sz="2600" dirty="0" smtClean="0"/>
              <a:t>the maintenance of power.</a:t>
            </a:r>
            <a:endParaRPr lang="en-GB" sz="2600" dirty="0"/>
          </a:p>
        </p:txBody>
      </p:sp>
      <p:sp>
        <p:nvSpPr>
          <p:cNvPr id="2" name="Title 1"/>
          <p:cNvSpPr>
            <a:spLocks noGrp="1"/>
          </p:cNvSpPr>
          <p:nvPr>
            <p:ph type="title"/>
          </p:nvPr>
        </p:nvSpPr>
        <p:spPr/>
        <p:txBody>
          <a:bodyPr/>
          <a:lstStyle/>
          <a:p>
            <a:r>
              <a:rPr lang="en-GB" dirty="0" smtClean="0"/>
              <a:t>The Nazi Propaganda Machine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844824"/>
            <a:ext cx="3384376" cy="4763931"/>
          </a:xfrm>
          <a:prstGeom prst="rect">
            <a:avLst/>
          </a:prstGeom>
        </p:spPr>
      </p:pic>
    </p:spTree>
    <p:extLst>
      <p:ext uri="{BB962C8B-B14F-4D97-AF65-F5344CB8AC3E}">
        <p14:creationId xmlns:p14="http://schemas.microsoft.com/office/powerpoint/2010/main" val="349194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700808"/>
            <a:ext cx="5040313" cy="5157192"/>
          </a:xfrm>
        </p:spPr>
        <p:txBody>
          <a:bodyPr>
            <a:normAutofit/>
          </a:bodyPr>
          <a:lstStyle/>
          <a:p>
            <a:pPr>
              <a:lnSpc>
                <a:spcPct val="80000"/>
              </a:lnSpc>
            </a:pPr>
            <a:r>
              <a:rPr lang="en-GB" sz="2200" dirty="0" smtClean="0"/>
              <a:t>The Olympics were a perfect arena for the Nazi propaganda </a:t>
            </a:r>
            <a:r>
              <a:rPr lang="en-GB" sz="2200" dirty="0" smtClean="0"/>
              <a:t>machine.</a:t>
            </a:r>
            <a:endParaRPr lang="en-GB" sz="2200" dirty="0" smtClean="0"/>
          </a:p>
          <a:p>
            <a:pPr>
              <a:lnSpc>
                <a:spcPct val="80000"/>
              </a:lnSpc>
              <a:buFont typeface="Wingdings 2" pitchFamily="18" charset="2"/>
              <a:buNone/>
            </a:pPr>
            <a:endParaRPr lang="en-GB" sz="2200" dirty="0" smtClean="0"/>
          </a:p>
          <a:p>
            <a:pPr>
              <a:lnSpc>
                <a:spcPct val="80000"/>
              </a:lnSpc>
            </a:pPr>
            <a:r>
              <a:rPr lang="en-GB" sz="2200" dirty="0" smtClean="0"/>
              <a:t>Perfect opportunity for Hitler to show the world how organised and impressive his regime </a:t>
            </a:r>
            <a:r>
              <a:rPr lang="en-GB" sz="2200" dirty="0" smtClean="0"/>
              <a:t>was.</a:t>
            </a:r>
            <a:endParaRPr lang="en-GB" sz="2200" dirty="0" smtClean="0"/>
          </a:p>
          <a:p>
            <a:pPr>
              <a:lnSpc>
                <a:spcPct val="80000"/>
              </a:lnSpc>
              <a:buFont typeface="Wingdings 2" pitchFamily="18" charset="2"/>
              <a:buNone/>
            </a:pPr>
            <a:endParaRPr lang="en-GB" sz="2200" dirty="0" smtClean="0"/>
          </a:p>
          <a:p>
            <a:pPr>
              <a:lnSpc>
                <a:spcPct val="80000"/>
              </a:lnSpc>
            </a:pPr>
            <a:r>
              <a:rPr lang="en-GB" sz="2200" dirty="0" smtClean="0"/>
              <a:t>Intended to show </a:t>
            </a:r>
            <a:r>
              <a:rPr lang="en-GB" sz="2200" b="1" dirty="0" smtClean="0"/>
              <a:t>Aryan supremacy </a:t>
            </a:r>
            <a:r>
              <a:rPr lang="en-GB" sz="2200" dirty="0" smtClean="0"/>
              <a:t>+ how much the Nazis had saved </a:t>
            </a:r>
            <a:r>
              <a:rPr lang="en-GB" sz="2200" dirty="0" smtClean="0"/>
              <a:t>Germany.</a:t>
            </a:r>
            <a:endParaRPr lang="en-GB" sz="2200" dirty="0" smtClean="0"/>
          </a:p>
          <a:p>
            <a:pPr>
              <a:lnSpc>
                <a:spcPct val="80000"/>
              </a:lnSpc>
              <a:buFont typeface="Wingdings 2" pitchFamily="18" charset="2"/>
              <a:buNone/>
            </a:pPr>
            <a:endParaRPr lang="en-GB" sz="2200" dirty="0" smtClean="0"/>
          </a:p>
          <a:p>
            <a:pPr>
              <a:lnSpc>
                <a:spcPct val="80000"/>
              </a:lnSpc>
            </a:pPr>
            <a:r>
              <a:rPr lang="en-GB" sz="2200" dirty="0" smtClean="0"/>
              <a:t>The event was carefully choreographed- anti- Jewish posters were removed shortly before the </a:t>
            </a:r>
            <a:r>
              <a:rPr lang="en-GB" sz="2200" dirty="0" smtClean="0"/>
              <a:t>event.</a:t>
            </a:r>
            <a:endParaRPr lang="en-GB" sz="2200" dirty="0" smtClean="0"/>
          </a:p>
        </p:txBody>
      </p:sp>
      <p:sp>
        <p:nvSpPr>
          <p:cNvPr id="90113" name="Title 1"/>
          <p:cNvSpPr>
            <a:spLocks noGrp="1"/>
          </p:cNvSpPr>
          <p:nvPr>
            <p:ph type="title"/>
          </p:nvPr>
        </p:nvSpPr>
        <p:spPr/>
        <p:txBody>
          <a:bodyPr/>
          <a:lstStyle/>
          <a:p>
            <a:r>
              <a:rPr lang="en-GB" smtClean="0"/>
              <a:t>The Olympic Games</a:t>
            </a:r>
          </a:p>
        </p:txBody>
      </p:sp>
      <p:pic>
        <p:nvPicPr>
          <p:cNvPr id="90115" name="Picture 2" descr="http://contexts.org/socimages/files/2008/05/jesseowens_1936olymp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2857500"/>
            <a:ext cx="27400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http://www.nelson.usf.edu/spccoll/collect/images/36ol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260648"/>
            <a:ext cx="1570038"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0059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Nazi Propaganda Machine</a:t>
            </a:r>
            <a:endParaRPr lang="en-GB" dirty="0"/>
          </a:p>
        </p:txBody>
      </p:sp>
      <p:sp>
        <p:nvSpPr>
          <p:cNvPr id="5" name="TextBox 4"/>
          <p:cNvSpPr txBox="1"/>
          <p:nvPr/>
        </p:nvSpPr>
        <p:spPr>
          <a:xfrm>
            <a:off x="4427984" y="5733256"/>
            <a:ext cx="446449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smtClean="0"/>
              <a:t>Goebbels, new Minister of Popular Enlightenment and Propaganda, at his first press conference, 15</a:t>
            </a:r>
            <a:r>
              <a:rPr lang="en-GB" sz="1600" baseline="30000" dirty="0" smtClean="0"/>
              <a:t>th</a:t>
            </a:r>
            <a:r>
              <a:rPr lang="en-GB" sz="1600" dirty="0" smtClean="0"/>
              <a:t> March 1933</a:t>
            </a:r>
            <a:endParaRPr lang="en-GB" sz="1600" dirty="0"/>
          </a:p>
        </p:txBody>
      </p:sp>
      <p:pic>
        <p:nvPicPr>
          <p:cNvPr id="3074" name="Picture 2" descr="http://www.haaretz.com/polopoly_fs/1.465289.1347775115!/image/1854129866.jpg_gen/derivatives/landscape_300x173/1854129866.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71"/>
          <a:stretch/>
        </p:blipFill>
        <p:spPr bwMode="auto">
          <a:xfrm>
            <a:off x="381000" y="5644697"/>
            <a:ext cx="1100101" cy="100811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59632" y="1746316"/>
            <a:ext cx="7632848" cy="3312368"/>
          </a:xfrm>
          <a:prstGeom prst="wedgeRoundRectCallout">
            <a:avLst>
              <a:gd name="adj1" fmla="val -55069"/>
              <a:gd name="adj2" fmla="val 871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smtClean="0"/>
              <a:t>“I view the first task of the new ministry as being to establish co-ordination between the Government and the whole people… It is not enough for people to be more or less reconciled to our regime, to be persuaded to adopt a neutral attitude towards us, rather we want to work on people until they have capitulated to us, until they grasp ideologically that what is happening in Germany today is not an end in itself, but a means to an end. If the means achieves the end, the means is good. Whether it always satisfies stringent aesthetic criteria or not is immaterial.”</a:t>
            </a:r>
            <a:endParaRPr lang="en-GB" sz="2000" dirty="0"/>
          </a:p>
        </p:txBody>
      </p:sp>
    </p:spTree>
    <p:extLst>
      <p:ext uri="{BB962C8B-B14F-4D97-AF65-F5344CB8AC3E}">
        <p14:creationId xmlns:p14="http://schemas.microsoft.com/office/powerpoint/2010/main" val="174289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5559153" cy="4407408"/>
          </a:xfrm>
        </p:spPr>
        <p:txBody>
          <a:bodyPr>
            <a:noAutofit/>
          </a:bodyPr>
          <a:lstStyle/>
          <a:p>
            <a:r>
              <a:rPr lang="en-GB" dirty="0" smtClean="0"/>
              <a:t>The </a:t>
            </a:r>
            <a:r>
              <a:rPr lang="en-GB" b="1" dirty="0" smtClean="0"/>
              <a:t>Propaganda Ministry </a:t>
            </a:r>
            <a:r>
              <a:rPr lang="en-GB" dirty="0" smtClean="0"/>
              <a:t>was a vital cog in the Nazi </a:t>
            </a:r>
            <a:r>
              <a:rPr lang="en-GB" dirty="0" smtClean="0"/>
              <a:t>machine.</a:t>
            </a:r>
            <a:endParaRPr lang="en-GB" dirty="0" smtClean="0"/>
          </a:p>
          <a:p>
            <a:endParaRPr lang="en-GB" dirty="0"/>
          </a:p>
          <a:p>
            <a:r>
              <a:rPr lang="en-GB" dirty="0" smtClean="0"/>
              <a:t>The two most important forms of propaganda were </a:t>
            </a:r>
            <a:r>
              <a:rPr lang="en-GB" b="1" dirty="0" smtClean="0"/>
              <a:t>radio</a:t>
            </a:r>
            <a:r>
              <a:rPr lang="en-GB" dirty="0" smtClean="0"/>
              <a:t> and the </a:t>
            </a:r>
            <a:r>
              <a:rPr lang="en-GB" b="1" dirty="0" smtClean="0"/>
              <a:t>press.</a:t>
            </a:r>
            <a:endParaRPr lang="en-GB" b="1" dirty="0" smtClean="0"/>
          </a:p>
          <a:p>
            <a:endParaRPr lang="en-GB" dirty="0"/>
          </a:p>
          <a:p>
            <a:r>
              <a:rPr lang="en-GB" dirty="0" smtClean="0"/>
              <a:t>Goebbels and Hitler recognised that the spoken word was more effective than the </a:t>
            </a:r>
            <a:r>
              <a:rPr lang="en-GB" dirty="0" smtClean="0"/>
              <a:t>written.</a:t>
            </a:r>
            <a:endParaRPr lang="en-GB" dirty="0" smtClean="0"/>
          </a:p>
          <a:p>
            <a:endParaRPr lang="en-GB" dirty="0"/>
          </a:p>
          <a:p>
            <a:r>
              <a:rPr lang="en-GB" dirty="0" smtClean="0"/>
              <a:t>To spread their word they utilised new media, like the </a:t>
            </a:r>
            <a:r>
              <a:rPr lang="en-GB" dirty="0" smtClean="0"/>
              <a:t>radio.</a:t>
            </a:r>
            <a:endParaRPr lang="en-GB" dirty="0"/>
          </a:p>
        </p:txBody>
      </p:sp>
      <p:sp>
        <p:nvSpPr>
          <p:cNvPr id="2" name="Title 1"/>
          <p:cNvSpPr>
            <a:spLocks noGrp="1"/>
          </p:cNvSpPr>
          <p:nvPr>
            <p:ph type="title"/>
          </p:nvPr>
        </p:nvSpPr>
        <p:spPr/>
        <p:txBody>
          <a:bodyPr/>
          <a:lstStyle/>
          <a:p>
            <a:r>
              <a:rPr lang="en-GB" dirty="0" smtClean="0"/>
              <a:t>The Nazi Propaganda Machine</a:t>
            </a:r>
            <a:endParaRPr lang="en-GB" dirty="0"/>
          </a:p>
        </p:txBody>
      </p:sp>
      <p:pic>
        <p:nvPicPr>
          <p:cNvPr id="34818" name="Picture 2" descr="http://www.gobroomecounty.com/files/e911/Images/radio_tower_activ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772816"/>
            <a:ext cx="1935571" cy="1817788"/>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cojs.org/cojswiki/images/c/c1/VOLKISCHER_BEOBACHTER_11_11_1938_p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3942" y="3789040"/>
            <a:ext cx="1976289" cy="231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263009" cy="4407408"/>
          </a:xfrm>
        </p:spPr>
        <p:txBody>
          <a:bodyPr>
            <a:normAutofit/>
          </a:bodyPr>
          <a:lstStyle/>
          <a:p>
            <a:r>
              <a:rPr lang="en-GB" dirty="0" smtClean="0"/>
              <a:t>Once in power, Goebbels brought all German broadcasting under the control of the Nazis by creating the </a:t>
            </a:r>
            <a:r>
              <a:rPr lang="en-GB" b="1" dirty="0" smtClean="0"/>
              <a:t>Reich Radio </a:t>
            </a:r>
            <a:r>
              <a:rPr lang="en-GB" b="1" dirty="0" smtClean="0"/>
              <a:t>Company.</a:t>
            </a:r>
            <a:endParaRPr lang="en-GB" b="1" dirty="0" smtClean="0"/>
          </a:p>
          <a:p>
            <a:endParaRPr lang="en-GB" dirty="0"/>
          </a:p>
          <a:p>
            <a:r>
              <a:rPr lang="en-GB" dirty="0" smtClean="0"/>
              <a:t>He also sacked 13% of the staff on political/racial </a:t>
            </a:r>
            <a:r>
              <a:rPr lang="en-GB" dirty="0" smtClean="0"/>
              <a:t>grounds.</a:t>
            </a:r>
            <a:endParaRPr lang="en-GB" dirty="0" smtClean="0"/>
          </a:p>
          <a:p>
            <a:endParaRPr lang="en-GB" dirty="0"/>
          </a:p>
          <a:p>
            <a:r>
              <a:rPr lang="en-GB" dirty="0" smtClean="0"/>
              <a:t>They were replaced by loyal </a:t>
            </a:r>
            <a:r>
              <a:rPr lang="en-GB" dirty="0" smtClean="0"/>
              <a:t>Nazis.</a:t>
            </a:r>
            <a:endParaRPr lang="en-GB" dirty="0"/>
          </a:p>
        </p:txBody>
      </p:sp>
      <p:sp>
        <p:nvSpPr>
          <p:cNvPr id="2" name="Title 1"/>
          <p:cNvSpPr>
            <a:spLocks noGrp="1"/>
          </p:cNvSpPr>
          <p:nvPr>
            <p:ph type="title"/>
          </p:nvPr>
        </p:nvSpPr>
        <p:spPr/>
        <p:txBody>
          <a:bodyPr/>
          <a:lstStyle/>
          <a:p>
            <a:r>
              <a:rPr lang="en-GB" dirty="0" smtClean="0"/>
              <a:t>The Nazi Propaganda Machine</a:t>
            </a:r>
            <a:endParaRPr lang="en-GB"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728" y="1844824"/>
            <a:ext cx="29527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28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Nazi Propaganda Machine</a:t>
            </a:r>
            <a:endParaRPr lang="en-GB" dirty="0"/>
          </a:p>
        </p:txBody>
      </p:sp>
      <p:sp>
        <p:nvSpPr>
          <p:cNvPr id="4" name="Rounded Rectangular Callout 3"/>
          <p:cNvSpPr/>
          <p:nvPr/>
        </p:nvSpPr>
        <p:spPr>
          <a:xfrm>
            <a:off x="179512" y="1268760"/>
            <a:ext cx="7776864" cy="3240360"/>
          </a:xfrm>
          <a:prstGeom prst="wedgeRoundRectCallout">
            <a:avLst>
              <a:gd name="adj1" fmla="val 51652"/>
              <a:gd name="adj2" fmla="val 903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t>“We make no bones about the fact that the radio belongs to us and no one else. And we will place the radio in the service of our ideology and no other ideology will have expression here… I am placing a major responsibility in your hands, for you have in your hands the most modern instrument in existence for influencing the masses. By this instrument you are the creators of public opinion.”</a:t>
            </a:r>
            <a:endParaRPr lang="en-GB" sz="2400" dirty="0"/>
          </a:p>
        </p:txBody>
      </p:sp>
      <p:sp>
        <p:nvSpPr>
          <p:cNvPr id="5" name="TextBox 4"/>
          <p:cNvSpPr txBox="1"/>
          <p:nvPr/>
        </p:nvSpPr>
        <p:spPr>
          <a:xfrm>
            <a:off x="4548438" y="6237312"/>
            <a:ext cx="44644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smtClean="0"/>
              <a:t>Hitler in a message to his broadcasters in March 1933</a:t>
            </a:r>
            <a:endParaRPr lang="en-GB" sz="1400" dirty="0"/>
          </a:p>
        </p:txBody>
      </p:sp>
    </p:spTree>
    <p:extLst>
      <p:ext uri="{BB962C8B-B14F-4D97-AF65-F5344CB8AC3E}">
        <p14:creationId xmlns:p14="http://schemas.microsoft.com/office/powerpoint/2010/main" val="334989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263009" cy="4407408"/>
          </a:xfrm>
        </p:spPr>
        <p:txBody>
          <a:bodyPr>
            <a:normAutofit/>
          </a:bodyPr>
          <a:lstStyle/>
          <a:p>
            <a:r>
              <a:rPr lang="en-GB" dirty="0" smtClean="0"/>
              <a:t>However, what use was control of broadcasting if the people had no means to receive it?</a:t>
            </a:r>
          </a:p>
          <a:p>
            <a:endParaRPr lang="en-GB" dirty="0"/>
          </a:p>
          <a:p>
            <a:r>
              <a:rPr lang="en-GB" dirty="0" smtClean="0"/>
              <a:t>In 1932, less than 25% of German homes owned a </a:t>
            </a:r>
            <a:r>
              <a:rPr lang="en-GB" dirty="0" smtClean="0"/>
              <a:t>radio.</a:t>
            </a:r>
            <a:endParaRPr lang="en-GB" dirty="0" smtClean="0"/>
          </a:p>
          <a:p>
            <a:endParaRPr lang="en-GB" dirty="0"/>
          </a:p>
          <a:p>
            <a:r>
              <a:rPr lang="en-GB" dirty="0" smtClean="0"/>
              <a:t>To overcome this the Nazis produced a cheap radio called the People’s Receiver (</a:t>
            </a:r>
            <a:r>
              <a:rPr lang="en-GB" dirty="0" err="1" smtClean="0"/>
              <a:t>Volksempfänger</a:t>
            </a:r>
            <a:r>
              <a:rPr lang="en-GB" dirty="0" smtClean="0"/>
              <a:t>).</a:t>
            </a:r>
            <a:endParaRPr lang="en-GB" dirty="0" smtClean="0"/>
          </a:p>
          <a:p>
            <a:endParaRPr lang="en-GB" dirty="0"/>
          </a:p>
        </p:txBody>
      </p:sp>
      <p:sp>
        <p:nvSpPr>
          <p:cNvPr id="2" name="Title 1"/>
          <p:cNvSpPr>
            <a:spLocks noGrp="1"/>
          </p:cNvSpPr>
          <p:nvPr>
            <p:ph type="title"/>
          </p:nvPr>
        </p:nvSpPr>
        <p:spPr/>
        <p:txBody>
          <a:bodyPr/>
          <a:lstStyle/>
          <a:p>
            <a:r>
              <a:rPr lang="en-GB" dirty="0" smtClean="0"/>
              <a:t>The Nazi Propaganda Machine</a:t>
            </a:r>
            <a:endParaRPr lang="en-GB"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44824"/>
            <a:ext cx="2472697" cy="370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76057" y="5655002"/>
            <a:ext cx="396043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GB" dirty="0" smtClean="0">
                <a:latin typeface="+mn-lt"/>
                <a:cs typeface="+mn-cs"/>
              </a:rPr>
              <a:t>"</a:t>
            </a:r>
            <a:r>
              <a:rPr lang="en-GB" dirty="0">
                <a:latin typeface="+mn-lt"/>
                <a:cs typeface="+mn-cs"/>
              </a:rPr>
              <a:t>People's Receiver" (</a:t>
            </a:r>
            <a:r>
              <a:rPr lang="en-GB" dirty="0" err="1">
                <a:latin typeface="+mn-lt"/>
                <a:cs typeface="+mn-cs"/>
              </a:rPr>
              <a:t>Volksempfänger</a:t>
            </a:r>
            <a:r>
              <a:rPr lang="en-GB" dirty="0">
                <a:latin typeface="+mn-lt"/>
                <a:cs typeface="+mn-cs"/>
              </a:rPr>
              <a:t>)</a:t>
            </a:r>
          </a:p>
        </p:txBody>
      </p:sp>
    </p:spTree>
    <p:extLst>
      <p:ext uri="{BB962C8B-B14F-4D97-AF65-F5344CB8AC3E}">
        <p14:creationId xmlns:p14="http://schemas.microsoft.com/office/powerpoint/2010/main" val="26265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191001" cy="4407408"/>
          </a:xfrm>
        </p:spPr>
        <p:txBody>
          <a:bodyPr>
            <a:noAutofit/>
          </a:bodyPr>
          <a:lstStyle/>
          <a:p>
            <a:r>
              <a:rPr lang="en-GB" sz="2800" dirty="0" smtClean="0"/>
              <a:t>By 1939 70% of German homes had access to a radio = the highest national figure in the </a:t>
            </a:r>
            <a:r>
              <a:rPr lang="en-GB" sz="2800" dirty="0" smtClean="0"/>
              <a:t>world.</a:t>
            </a:r>
            <a:endParaRPr lang="en-GB" sz="2800" dirty="0" smtClean="0"/>
          </a:p>
          <a:p>
            <a:endParaRPr lang="en-GB" sz="2800" dirty="0" smtClean="0"/>
          </a:p>
          <a:p>
            <a:r>
              <a:rPr lang="en-GB" sz="2800" dirty="0" smtClean="0"/>
              <a:t>Hence, radio became a means of mass communication for the </a:t>
            </a:r>
            <a:r>
              <a:rPr lang="en-GB" sz="2800" dirty="0" smtClean="0"/>
              <a:t>Nazis.</a:t>
            </a:r>
            <a:endParaRPr lang="en-GB" sz="2800" dirty="0"/>
          </a:p>
        </p:txBody>
      </p:sp>
      <p:sp>
        <p:nvSpPr>
          <p:cNvPr id="2" name="Title 1"/>
          <p:cNvSpPr>
            <a:spLocks noGrp="1"/>
          </p:cNvSpPr>
          <p:nvPr>
            <p:ph type="title"/>
          </p:nvPr>
        </p:nvSpPr>
        <p:spPr/>
        <p:txBody>
          <a:bodyPr/>
          <a:lstStyle/>
          <a:p>
            <a:r>
              <a:rPr lang="en-GB" dirty="0" smtClean="0"/>
              <a:t>The Nazi Propaganda Machine</a:t>
            </a:r>
            <a:endParaRPr lang="en-GB" dirty="0"/>
          </a:p>
        </p:txBody>
      </p:sp>
      <p:pic>
        <p:nvPicPr>
          <p:cNvPr id="35842" name="Picture 2" descr="http://europa.eu/about-eu/countries/images/germany_ma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2060848"/>
            <a:ext cx="314530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138</TotalTime>
  <Words>1725</Words>
  <Application>Microsoft Office PowerPoint</Application>
  <PresentationFormat>On-screen Show (4:3)</PresentationFormat>
  <Paragraphs>186</Paragraphs>
  <Slides>30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Comic Sans MS</vt:lpstr>
      <vt:lpstr>Franklin Gothic Medium</vt:lpstr>
      <vt:lpstr>Wingdings</vt:lpstr>
      <vt:lpstr>Wingdings 2</vt:lpstr>
      <vt:lpstr>Grid</vt:lpstr>
      <vt:lpstr>The Propaganda Machine</vt:lpstr>
      <vt:lpstr>What is propaganda?</vt:lpstr>
      <vt:lpstr>The Nazi Propaganda Machine</vt:lpstr>
      <vt:lpstr>The Nazi Propaganda Machine</vt:lpstr>
      <vt:lpstr>The Nazi Propaganda Machine</vt:lpstr>
      <vt:lpstr>The Nazi Propaganda Machine</vt:lpstr>
      <vt:lpstr>The Nazi Propaganda Machine</vt:lpstr>
      <vt:lpstr>The Nazi Propaganda Machine</vt:lpstr>
      <vt:lpstr>The Nazi Propaganda Machine</vt:lpstr>
      <vt:lpstr>The Nazi Propaganda Machine</vt:lpstr>
      <vt:lpstr>PowerPoint Presentation</vt:lpstr>
      <vt:lpstr>Control of the Press</vt:lpstr>
      <vt:lpstr>Control of the Press</vt:lpstr>
      <vt:lpstr>Control of the Press</vt:lpstr>
      <vt:lpstr>Control of the Press</vt:lpstr>
      <vt:lpstr>The Cult of the Leader</vt:lpstr>
      <vt:lpstr>The Cult of the Leader</vt:lpstr>
      <vt:lpstr>The Cult of the Leader</vt:lpstr>
      <vt:lpstr>The Cult of the Leader</vt:lpstr>
      <vt:lpstr>Rallies</vt:lpstr>
      <vt:lpstr>Rallies</vt:lpstr>
      <vt:lpstr>Devices used in rallies</vt:lpstr>
      <vt:lpstr>Control of the Press</vt:lpstr>
      <vt:lpstr>Films</vt:lpstr>
      <vt:lpstr>Films</vt:lpstr>
      <vt:lpstr>Triumph of the Will</vt:lpstr>
      <vt:lpstr>PowerPoint Presentation</vt:lpstr>
      <vt:lpstr>Triumph of the Will</vt:lpstr>
      <vt:lpstr>1936 Berlin Olympics</vt:lpstr>
      <vt:lpstr>The Olympic Games</vt:lpstr>
    </vt:vector>
  </TitlesOfParts>
  <Company>Hutchesons' Grammar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Propaganda Machine</dc:title>
  <dc:creator>CSD</dc:creator>
  <cp:lastModifiedBy>hannah jakobsen</cp:lastModifiedBy>
  <cp:revision>53</cp:revision>
  <dcterms:created xsi:type="dcterms:W3CDTF">2013-03-25T15:52:02Z</dcterms:created>
  <dcterms:modified xsi:type="dcterms:W3CDTF">2014-08-13T15:16:41Z</dcterms:modified>
</cp:coreProperties>
</file>