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1" r:id="rId4"/>
    <p:sldId id="272" r:id="rId5"/>
    <p:sldId id="260" r:id="rId6"/>
    <p:sldId id="274" r:id="rId7"/>
    <p:sldId id="275" r:id="rId8"/>
    <p:sldId id="276" r:id="rId9"/>
    <p:sldId id="277" r:id="rId10"/>
    <p:sldId id="278" r:id="rId11"/>
    <p:sldId id="279" r:id="rId12"/>
    <p:sldId id="262" r:id="rId13"/>
    <p:sldId id="263" r:id="rId14"/>
    <p:sldId id="264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FD63345-0A87-4C28-BEFA-B4C26DE6170B}" type="datetimeFigureOut">
              <a:rPr lang="en-US">
                <a:solidFill>
                  <a:srgbClr val="FBEEC9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FBEEC9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50CDAF-CA9A-4E39-88F6-7CE4638D7B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9647-3D85-4450-8B7E-3DDD2CDF96F4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2453-54DF-469E-97E1-B546C6E239D1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42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42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42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3223-2E91-4741-9504-E635179F3902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846BF0-0D9F-4F41-8F0F-C2560447A170}" type="slidenum">
              <a:rPr lang="en-GB" altLang="en-US">
                <a:solidFill>
                  <a:srgbClr val="FBEEC9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3E4E-C663-4E44-BD75-5DCA4CC53766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D41A-A68D-4701-A5EC-5E25E13FA1D9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7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1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A556E1-1390-469D-9F74-02A5BF3A7AE6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1EEA77-E51B-4C8E-913C-418DE5A5FAF9}" type="slidenum">
              <a:rPr lang="en-GB" altLang="en-US">
                <a:solidFill>
                  <a:srgbClr val="FBEEC9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BEEC9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0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D101-8CD0-4832-A04A-E85870D3E886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57A9-A064-40AB-8DCB-DA91C2753AAF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1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3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38403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DDC2-DB76-4C23-A4A3-460CE47122B4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8617-7D76-4AA6-94AB-C774222B50CC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8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617F-F090-40B7-8A40-C3536503B4CF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DEB4-3B42-4572-974C-06D5E67E8E2E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0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2" y="150816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9E10-1EE2-4884-B852-E0E4F7D7C92E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85239-EC97-4DEA-809E-14A8CE3FE01E}" type="slidenum">
              <a:rPr lang="en-GB" alt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5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6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4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D15C-DAFE-42BF-A338-3604A7015191}" type="datetimeFigureOut">
              <a:rPr lang="en-US">
                <a:solidFill>
                  <a:srgbClr val="4E3B30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A50D5D-4253-42F5-A224-DE52F2EA99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328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6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1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A4A9-2799-44D4-AB9E-3D1DCA7C54C9}" type="datetimeFigureOut">
              <a:rPr lang="en-US">
                <a:solidFill>
                  <a:srgbClr val="FBEEC9"/>
                </a:solidFill>
              </a:rPr>
              <a:pPr>
                <a:defRPr/>
              </a:pPr>
              <a:t>8/12/2014</a:t>
            </a:fld>
            <a:endParaRPr lang="en-GB">
              <a:solidFill>
                <a:srgbClr val="FBEEC9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BEEC9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5171E6-E74D-4DA8-92D7-9315A9E07147}" type="slidenum">
              <a:rPr lang="en-GB" altLang="en-US">
                <a:solidFill>
                  <a:srgbClr val="FBEEC9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BE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25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2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FE53D-896D-4873-8966-2BB3604D9EF9}" type="datetimeFigureOut">
              <a:rPr lang="en-US">
                <a:solidFill>
                  <a:srgbClr val="4E3B3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8/12/2014</a:t>
            </a:fld>
            <a:endParaRPr lang="en-GB">
              <a:solidFill>
                <a:srgbClr val="4E3B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E3B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7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AC3E1-F8A8-4A6C-BEF0-56D235F30F50}" type="slidenum">
              <a:rPr lang="en-GB" altLang="en-US">
                <a:solidFill>
                  <a:srgbClr val="4E3B3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8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273044" indent="-2285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1">
          <a:solidFill>
            <a:schemeClr val="tx2"/>
          </a:solidFill>
          <a:latin typeface="+mn-lt"/>
          <a:ea typeface="+mn-ea"/>
          <a:cs typeface="+mn-cs"/>
        </a:defRPr>
      </a:lvl1pPr>
      <a:lvl2pPr marL="547674" indent="-1825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05" indent="-18255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35" indent="-182558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493" indent="-182558" algn="l" rtl="0" eaLnBrk="0" fontAlgn="base" hangingPunct="0">
        <a:spcBef>
          <a:spcPct val="20000"/>
        </a:spcBef>
        <a:spcAft>
          <a:spcPct val="0"/>
        </a:spcAft>
        <a:buClr>
          <a:srgbClr val="A379BB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754" indent="-182875" algn="l" defTabSz="914377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067" indent="-182875" algn="l" defTabSz="914377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381" indent="-182875" algn="l" defTabSz="914377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3522840" y="4832062"/>
            <a:ext cx="3348039" cy="1600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GB" altLang="en-US" dirty="0" smtClean="0"/>
              <a:t>What impact did the Wall Street Crash and Great Depression have in Germany</a:t>
            </a:r>
            <a:r>
              <a:rPr lang="en-GB" altLang="en-US" dirty="0" smtClean="0"/>
              <a:t>?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 smtClean="0"/>
              <a:t>How did the Great Depression aid the Nazis?</a:t>
            </a:r>
            <a:endParaRPr lang="en-GB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-1358721" y="309095"/>
            <a:ext cx="8229600" cy="14700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The Great Depression, </a:t>
            </a:r>
            <a:br>
              <a:rPr lang="en-GB" altLang="en-US" dirty="0" smtClean="0"/>
            </a:br>
            <a:r>
              <a:rPr lang="en-GB" altLang="en-US" dirty="0" smtClean="0"/>
              <a:t>1929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0" y="2093319"/>
            <a:ext cx="2928939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newsimg.bbc.co.uk/media/images/46611000/jpg/_46611240_newspaper_getty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92" y="2093319"/>
            <a:ext cx="4431401" cy="24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14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in America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Autofit/>
          </a:bodyPr>
          <a:lstStyle/>
          <a:p>
            <a:r>
              <a:rPr lang="en-GB" sz="2200" dirty="0" smtClean="0"/>
              <a:t>Homelessness was a massive </a:t>
            </a:r>
            <a:r>
              <a:rPr lang="en-GB" sz="2200" dirty="0" smtClean="0"/>
              <a:t>problem.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Thousands of families, unable to pay their rent, were forced to take shelter in makeshift ‘homes</a:t>
            </a:r>
            <a:r>
              <a:rPr lang="en-GB" sz="2200" dirty="0" smtClean="0"/>
              <a:t>’.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These ‘shanty towns’ grew up in cities and became known, sarcastically, as ‘</a:t>
            </a:r>
            <a:r>
              <a:rPr lang="en-GB" sz="2200" dirty="0" err="1" smtClean="0"/>
              <a:t>Hoovervilles</a:t>
            </a:r>
            <a:r>
              <a:rPr lang="en-GB" sz="2200" dirty="0" smtClean="0"/>
              <a:t>’.</a:t>
            </a:r>
            <a:endParaRPr lang="en-GB" sz="2200" dirty="0"/>
          </a:p>
          <a:p>
            <a:endParaRPr lang="en-GB" sz="2200" dirty="0"/>
          </a:p>
        </p:txBody>
      </p:sp>
      <p:pic>
        <p:nvPicPr>
          <p:cNvPr id="2050" name="Picture 2" descr="Hooverville Post Office sign, Seattle, ca. 19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94" y="1628800"/>
            <a:ext cx="3124947" cy="21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overville shacks on South Massachusetts Street, October 27, 19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/>
        </p:blipFill>
        <p:spPr bwMode="auto">
          <a:xfrm>
            <a:off x="5142294" y="4005064"/>
            <a:ext cx="3135354" cy="24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omeless man lying in makeshift bed in shack in shantytown known as Hooverville, Seattle, Washington, October 27, 193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1951"/>
            <a:ext cx="7500939" cy="619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5042" y="5241701"/>
            <a:ext cx="2356834" cy="99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family moved into a cave in Central Park, NYC.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9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What Caused the Great Depression?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400" dirty="0" smtClean="0"/>
              <a:t>There were too many goods being made and not enough people to buy </a:t>
            </a:r>
            <a:r>
              <a:rPr lang="en-GB" altLang="en-US" sz="2400" dirty="0" smtClean="0"/>
              <a:t>them.</a:t>
            </a:r>
            <a:endParaRPr lang="en-GB" altLang="en-US" sz="24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Farmers had produced too much food in the 1920s, so prices for their produce became steadily </a:t>
            </a:r>
            <a:r>
              <a:rPr lang="en-GB" altLang="en-US" sz="2400" dirty="0" smtClean="0"/>
              <a:t>lower.</a:t>
            </a:r>
            <a:endParaRPr lang="en-GB" altLang="en-US" sz="24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There were too many small banks - these banks did not have enough funds to cope with the sudden rush to take out savings, which happened in the autumn of </a:t>
            </a:r>
            <a:r>
              <a:rPr lang="en-GB" altLang="en-US" sz="2400" dirty="0" smtClean="0"/>
              <a:t>1929.</a:t>
            </a:r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1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What Caused the Great Depression?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n-US" sz="2400" dirty="0" smtClean="0"/>
              <a:t>Too much speculation on the stock market - the middle class had a lot to lose and they had spent a lot on what amounted to pieces of </a:t>
            </a:r>
            <a:r>
              <a:rPr lang="en-GB" altLang="en-US" sz="2400" dirty="0" smtClean="0"/>
              <a:t>paper.</a:t>
            </a:r>
            <a:endParaRPr lang="en-GB" altLang="en-US" sz="24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America had lent huge sums of money to European countries. When the stock market collapsed, they suddenly recalled those </a:t>
            </a:r>
            <a:r>
              <a:rPr lang="en-GB" altLang="en-US" sz="2400" dirty="0" smtClean="0"/>
              <a:t>loans.</a:t>
            </a:r>
            <a:endParaRPr lang="en-GB" altLang="en-US" sz="24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This had a devastating impact on the European economy. The collapse of European banks caused a general world financial </a:t>
            </a:r>
            <a:r>
              <a:rPr lang="en-GB" altLang="en-US" sz="2400" dirty="0" smtClean="0"/>
              <a:t>crisis.</a:t>
            </a:r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6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Global Impact: Wall Street Crash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7" y="3593206"/>
            <a:ext cx="5964239" cy="295462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After the crash American loans to Germany dried </a:t>
            </a:r>
            <a:r>
              <a:rPr lang="en-GB" altLang="en-US" sz="2400" dirty="0" smtClean="0"/>
              <a:t>up.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Caused bankruptcy, bank failures and business </a:t>
            </a:r>
            <a:r>
              <a:rPr lang="en-GB" altLang="en-US" sz="2400" dirty="0" smtClean="0"/>
              <a:t>collapses.</a:t>
            </a: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By </a:t>
            </a:r>
            <a:r>
              <a:rPr lang="en-GB" altLang="en-US" sz="2400" dirty="0" smtClean="0"/>
              <a:t>January 1932 </a:t>
            </a:r>
            <a:r>
              <a:rPr lang="en-GB" altLang="en-US" sz="2400" dirty="0"/>
              <a:t>there were </a:t>
            </a:r>
            <a:r>
              <a:rPr lang="en-GB" altLang="en-US" sz="2400" b="1" dirty="0"/>
              <a:t>6 million unemployed </a:t>
            </a:r>
            <a:r>
              <a:rPr lang="en-GB" altLang="en-US" sz="2400" dirty="0"/>
              <a:t>in Germany and over 50,000 businesses were </a:t>
            </a:r>
            <a:r>
              <a:rPr lang="en-GB" altLang="en-US" sz="2400" dirty="0" smtClean="0"/>
              <a:t>bankrupt.</a:t>
            </a:r>
            <a:endParaRPr lang="en-GB" altLang="en-US" sz="24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1" y="2228245"/>
            <a:ext cx="2662239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6558" y="6413679"/>
            <a:ext cx="2021983" cy="309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Stresemann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1000" y="1700011"/>
            <a:ext cx="5517524" cy="1738648"/>
          </a:xfrm>
          <a:prstGeom prst="wedgeRoundRectCallout">
            <a:avLst>
              <a:gd name="adj1" fmla="val 69033"/>
              <a:gd name="adj2" fmla="val 86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GB" altLang="en-US" sz="2400"/>
              <a:t>“Germany is dancing on a volcano. If the short term credits are called in, a large section of our economy would crash” Stresemann 1928</a:t>
            </a:r>
            <a:endParaRPr lang="en-GB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40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075" y="1631818"/>
            <a:ext cx="77724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 smtClean="0"/>
              <a:t>The German economy was especially vulnerable since it was built out of foreign capital, mostly loans from America and was very dependent on foreign </a:t>
            </a:r>
            <a:r>
              <a:rPr lang="en-GB" altLang="en-US" sz="2400" dirty="0" smtClean="0"/>
              <a:t>trade.</a:t>
            </a:r>
            <a:endParaRPr lang="en-GB" altLang="en-US" sz="24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When those loans suddenly came due and when the world market for German exports dried up, the German industrial machine quickly ground to a </a:t>
            </a:r>
            <a:r>
              <a:rPr lang="en-GB" altLang="en-US" sz="2400" dirty="0" smtClean="0"/>
              <a:t>halt.</a:t>
            </a:r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</p:txBody>
      </p:sp>
      <p:pic>
        <p:nvPicPr>
          <p:cNvPr id="15364" name="Picture 5" descr="different-types-of-l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868865"/>
            <a:ext cx="1771651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5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200" dirty="0" smtClean="0"/>
              <a:t>The Great Depression is often considered to be the largest single factor in helping the Nazis rise to power.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Many historians argue that without the depression, and its devastating </a:t>
            </a:r>
            <a:r>
              <a:rPr lang="en-GB" sz="2200" dirty="0" smtClean="0"/>
              <a:t>consequences for Germany, </a:t>
            </a:r>
            <a:r>
              <a:rPr lang="en-GB" sz="2200" dirty="0" smtClean="0"/>
              <a:t>Hitler </a:t>
            </a:r>
            <a:r>
              <a:rPr lang="en-GB" sz="2200" dirty="0" smtClean="0"/>
              <a:t>would have </a:t>
            </a:r>
            <a:r>
              <a:rPr lang="en-GB" sz="2200" dirty="0" smtClean="0"/>
              <a:t>remained </a:t>
            </a:r>
            <a:r>
              <a:rPr lang="en-GB" sz="2200" dirty="0" smtClean="0"/>
              <a:t>on the fringes of German </a:t>
            </a:r>
            <a:r>
              <a:rPr lang="en-GB" sz="2200" dirty="0" smtClean="0"/>
              <a:t>politics.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The hardship brought to </a:t>
            </a:r>
            <a:r>
              <a:rPr lang="en-GB" sz="2200" dirty="0" smtClean="0"/>
              <a:t>Germany, </a:t>
            </a:r>
            <a:r>
              <a:rPr lang="en-GB" sz="2200" dirty="0" smtClean="0"/>
              <a:t>along with the damage caused to the Germany </a:t>
            </a:r>
            <a:r>
              <a:rPr lang="en-GB" sz="2200" dirty="0" smtClean="0"/>
              <a:t>economy, </a:t>
            </a:r>
            <a:r>
              <a:rPr lang="en-GB" sz="2200" dirty="0" smtClean="0"/>
              <a:t>ensured Hitler now had a receptive audience for his </a:t>
            </a:r>
            <a:r>
              <a:rPr lang="en-GB" sz="2200" dirty="0" smtClean="0"/>
              <a:t>messages.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From this </a:t>
            </a:r>
            <a:r>
              <a:rPr lang="en-GB" sz="2200" dirty="0" smtClean="0"/>
              <a:t>Hitler</a:t>
            </a:r>
            <a:r>
              <a:rPr lang="en-GB" sz="2200" dirty="0" smtClean="0"/>
              <a:t> </a:t>
            </a:r>
            <a:r>
              <a:rPr lang="en-GB" sz="2200" dirty="0" smtClean="0"/>
              <a:t>was able to build up mass popular </a:t>
            </a:r>
            <a:r>
              <a:rPr lang="en-GB" sz="2200" dirty="0" smtClean="0"/>
              <a:t>support.</a:t>
            </a:r>
            <a:endParaRPr lang="en-GB" sz="2200" dirty="0" smtClean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Great Depression &amp; the Nazis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5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the Reichstag elections of 1930 the Nazis won 107 seats (up from 12 in the 1928 elections</a:t>
            </a:r>
            <a:r>
              <a:rPr lang="en-GB" sz="2800" dirty="0" smtClean="0"/>
              <a:t>).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They received 18% of the popular vote and were now the second largest </a:t>
            </a:r>
            <a:r>
              <a:rPr lang="en-GB" sz="2800" dirty="0" smtClean="0"/>
              <a:t>party.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In July 1932 they won 230 seats and 37% of the </a:t>
            </a:r>
            <a:r>
              <a:rPr lang="en-GB" sz="2800" dirty="0" smtClean="0"/>
              <a:t>vote.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Great Depression &amp; the Nazis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7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Wall Street Crash &amp; the Depression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3794" y="1808408"/>
            <a:ext cx="5014913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400" dirty="0" smtClean="0"/>
              <a:t>In 1928 the new Republican </a:t>
            </a:r>
            <a:r>
              <a:rPr lang="en-GB" altLang="en-US" sz="2400" dirty="0" smtClean="0"/>
              <a:t>President </a:t>
            </a:r>
            <a:r>
              <a:rPr lang="en-GB" altLang="en-US" sz="2400" dirty="0" smtClean="0"/>
              <a:t>Herbert Hoover confidently </a:t>
            </a:r>
            <a:r>
              <a:rPr lang="en-GB" altLang="en-US" sz="2400" dirty="0" smtClean="0"/>
              <a:t>stated</a:t>
            </a:r>
            <a:r>
              <a:rPr lang="en-GB" altLang="en-US" sz="2400" b="1" dirty="0"/>
              <a:t>:</a:t>
            </a:r>
            <a:endParaRPr lang="en-GB" altLang="en-US" sz="2400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73" y="3091771"/>
            <a:ext cx="2425566" cy="339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1577" y="6501828"/>
            <a:ext cx="1919809" cy="34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Herbert Hoover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138669" y="1782650"/>
            <a:ext cx="3750269" cy="3420415"/>
          </a:xfrm>
          <a:prstGeom prst="wedgeRoundRectCallout">
            <a:avLst>
              <a:gd name="adj1" fmla="val -113554"/>
              <a:gd name="adj2" fmla="val 368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3000"/>
              <a:t>'We in America today are nearer to the final triumph over poverty than ever before in the history of any land.’</a:t>
            </a:r>
            <a:endParaRPr lang="en-GB" alt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0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Wall Street Crash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1719263"/>
            <a:ext cx="5100034" cy="49648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When he formally moved into the White House in March 1929 the mood of confidence was still </a:t>
            </a:r>
            <a:r>
              <a:rPr lang="en-GB" dirty="0" smtClean="0"/>
              <a:t>there.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He pointed out that Americans had more bathtubs, oil furnaces, silk stockings and bank accounts than any other </a:t>
            </a:r>
            <a:r>
              <a:rPr lang="en-GB" dirty="0" smtClean="0"/>
              <a:t>country.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6 months later it was a very different </a:t>
            </a:r>
            <a:r>
              <a:rPr lang="en-GB" dirty="0" smtClean="0"/>
              <a:t>picture…</a:t>
            </a:r>
          </a:p>
          <a:p>
            <a:endParaRPr lang="en-GB" dirty="0"/>
          </a:p>
          <a:p>
            <a:r>
              <a:rPr lang="en-GB" altLang="en-US" dirty="0" smtClean="0"/>
              <a:t>All confidence in the American economy </a:t>
            </a:r>
            <a:r>
              <a:rPr lang="en-GB" altLang="en-US" dirty="0"/>
              <a:t>had ended and America was plunged into the </a:t>
            </a:r>
            <a:r>
              <a:rPr lang="en-GB" altLang="en-US" b="1" dirty="0" smtClean="0"/>
              <a:t>Great Depression</a:t>
            </a:r>
            <a:r>
              <a:rPr lang="en-GB" altLang="en-US" b="1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9" y="2756639"/>
            <a:ext cx="3517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Wall Street Crash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263"/>
            <a:ext cx="4448577" cy="5016388"/>
          </a:xfrm>
        </p:spPr>
        <p:txBody>
          <a:bodyPr>
            <a:noAutofit/>
          </a:bodyPr>
          <a:lstStyle/>
          <a:p>
            <a:r>
              <a:rPr lang="en-GB" sz="2600" dirty="0" smtClean="0"/>
              <a:t>In October 1929 the Wall Street stock market </a:t>
            </a:r>
            <a:r>
              <a:rPr lang="en-GB" sz="2600" dirty="0" smtClean="0"/>
              <a:t>crashed.</a:t>
            </a:r>
            <a:endParaRPr lang="en-GB" sz="2600" dirty="0" smtClean="0"/>
          </a:p>
          <a:p>
            <a:endParaRPr lang="en-GB" sz="2600" dirty="0"/>
          </a:p>
          <a:p>
            <a:r>
              <a:rPr lang="en-GB" sz="2600" dirty="0" smtClean="0"/>
              <a:t>The American economy </a:t>
            </a:r>
            <a:r>
              <a:rPr lang="en-GB" sz="2600" dirty="0" smtClean="0"/>
              <a:t>collapsed.</a:t>
            </a:r>
            <a:endParaRPr lang="en-GB" sz="2600" dirty="0" smtClean="0"/>
          </a:p>
          <a:p>
            <a:endParaRPr lang="en-GB" sz="2600" dirty="0"/>
          </a:p>
          <a:p>
            <a:r>
              <a:rPr lang="en-GB" sz="2600" dirty="0" smtClean="0"/>
              <a:t>The USA entered a long depression that destroyed much of the prosperity of the </a:t>
            </a:r>
            <a:r>
              <a:rPr lang="en-GB" sz="2600" dirty="0" smtClean="0"/>
              <a:t>1920s.</a:t>
            </a: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6451" r="5719" b="16620"/>
          <a:stretch/>
        </p:blipFill>
        <p:spPr>
          <a:xfrm>
            <a:off x="4937976" y="2593845"/>
            <a:ext cx="3825024" cy="28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Wall Street Crash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altLang="en-US" sz="2200" dirty="0"/>
              <a:t>When </a:t>
            </a:r>
            <a:r>
              <a:rPr lang="en-GB" altLang="en-US" sz="2200" dirty="0" smtClean="0"/>
              <a:t>the American stock market collapsed it had a knock on effect around the world.</a:t>
            </a:r>
          </a:p>
          <a:p>
            <a:pPr eaLnBrk="1" hangingPunct="1"/>
            <a:endParaRPr lang="en-GB" altLang="en-US" sz="2200" dirty="0"/>
          </a:p>
          <a:p>
            <a:pPr eaLnBrk="1" hangingPunct="1"/>
            <a:r>
              <a:rPr lang="en-GB" altLang="en-US" sz="2200" dirty="0" smtClean="0"/>
              <a:t>The world </a:t>
            </a:r>
            <a:r>
              <a:rPr lang="en-GB" altLang="en-US" sz="2200" dirty="0"/>
              <a:t>economy was plunged into the Great </a:t>
            </a:r>
            <a:r>
              <a:rPr lang="en-GB" altLang="en-US" sz="2200" dirty="0" smtClean="0"/>
              <a:t>Depression.</a:t>
            </a:r>
            <a:endParaRPr lang="en-GB" altLang="en-US" sz="2200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4" y="4046176"/>
            <a:ext cx="36417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7" y="4083792"/>
            <a:ext cx="3308351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2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19263"/>
            <a:ext cx="4306909" cy="4406900"/>
          </a:xfrm>
        </p:spPr>
        <p:txBody>
          <a:bodyPr>
            <a:noAutofit/>
          </a:bodyPr>
          <a:lstStyle/>
          <a:p>
            <a:r>
              <a:rPr lang="en-GB" sz="2800" dirty="0"/>
              <a:t>Between 1929-1932, over 100,000 businesses collapsed and </a:t>
            </a:r>
            <a:r>
              <a:rPr lang="en-GB" sz="2800" b="1" dirty="0"/>
              <a:t>15 million </a:t>
            </a:r>
            <a:r>
              <a:rPr lang="en-GB" sz="2800" dirty="0"/>
              <a:t>people became </a:t>
            </a:r>
            <a:r>
              <a:rPr lang="en-GB" sz="2800" dirty="0" smtClean="0"/>
              <a:t>unemployed.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As well as losing their jobs, many also lost their savings and </a:t>
            </a:r>
            <a:r>
              <a:rPr lang="en-GB" sz="2800" dirty="0" smtClean="0"/>
              <a:t>homes.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in America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11" y="249396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719262"/>
            <a:ext cx="4306909" cy="4951993"/>
          </a:xfrm>
        </p:spPr>
        <p:txBody>
          <a:bodyPr>
            <a:noAutofit/>
          </a:bodyPr>
          <a:lstStyle/>
          <a:p>
            <a:r>
              <a:rPr lang="en-GB" sz="2400" dirty="0"/>
              <a:t>Between 1929 and 1933, on average 100,000 people lost their jobs every week.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By 1932, there were:</a:t>
            </a:r>
          </a:p>
          <a:p>
            <a:pPr lvl="1"/>
            <a:r>
              <a:rPr lang="en-GB" sz="2000" dirty="0"/>
              <a:t>660,000 out of work in Chicago</a:t>
            </a:r>
          </a:p>
          <a:p>
            <a:pPr lvl="1"/>
            <a:r>
              <a:rPr lang="en-GB" sz="2000" dirty="0"/>
              <a:t>1 million in New York City</a:t>
            </a:r>
          </a:p>
          <a:p>
            <a:pPr lvl="1"/>
            <a:r>
              <a:rPr lang="en-GB" sz="2000" dirty="0"/>
              <a:t>50% of the population in Cleveland and 80% in Toledo were unemployed.  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in America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0" y="2498501"/>
            <a:ext cx="4502517" cy="29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in America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546848" cy="4625609"/>
          </a:xfrm>
        </p:spPr>
        <p:txBody>
          <a:bodyPr>
            <a:normAutofit/>
          </a:bodyPr>
          <a:lstStyle/>
          <a:p>
            <a:r>
              <a:rPr lang="en-GB" dirty="0"/>
              <a:t>Newspapers stuffed under the shirt kept out the worst of the cold; and shoes could be lined with cardboard.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People </a:t>
            </a:r>
            <a:r>
              <a:rPr lang="en-GB" dirty="0"/>
              <a:t>sold their most precious possessions to buy food for their children.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Many </a:t>
            </a:r>
            <a:r>
              <a:rPr lang="en-GB" dirty="0"/>
              <a:t>died from exposure, and a large proportion of the population was suffering severe malnutrition. 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http://msdegenhardtce9.pbworks.com/f/1273760601/s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7520"/>
            <a:ext cx="3368824" cy="25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in America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4629955" cy="4625609"/>
          </a:xfrm>
        </p:spPr>
        <p:txBody>
          <a:bodyPr>
            <a:noAutofit/>
          </a:bodyPr>
          <a:lstStyle/>
          <a:p>
            <a:r>
              <a:rPr lang="en-GB" sz="2400" dirty="0"/>
              <a:t>Many unemployed people became ‘</a:t>
            </a:r>
            <a:r>
              <a:rPr lang="en-GB" sz="2400" b="1" dirty="0"/>
              <a:t>hoboes</a:t>
            </a:r>
            <a:r>
              <a:rPr lang="en-GB" sz="2400" dirty="0"/>
              <a:t>’ – homeless wanderers seeking any kind of work. 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By </a:t>
            </a:r>
            <a:r>
              <a:rPr lang="en-GB" sz="2400" dirty="0" smtClean="0"/>
              <a:t>1932 there </a:t>
            </a:r>
            <a:r>
              <a:rPr lang="en-GB" sz="2400" dirty="0"/>
              <a:t>were </a:t>
            </a:r>
            <a:r>
              <a:rPr lang="en-GB" sz="2400" dirty="0" smtClean="0"/>
              <a:t>1-2 </a:t>
            </a:r>
            <a:r>
              <a:rPr lang="en-GB" sz="2400" dirty="0"/>
              <a:t>million </a:t>
            </a:r>
            <a:r>
              <a:rPr lang="en-GB" sz="2400" dirty="0" smtClean="0"/>
              <a:t>unemployed </a:t>
            </a:r>
            <a:r>
              <a:rPr lang="en-GB" sz="2400" dirty="0"/>
              <a:t>people </a:t>
            </a:r>
            <a:r>
              <a:rPr lang="en-GB" sz="2400" dirty="0" smtClean="0"/>
              <a:t>wandering </a:t>
            </a:r>
            <a:r>
              <a:rPr lang="en-GB" sz="2400" dirty="0"/>
              <a:t>around the country, hitching rides or hopping onto freight trains or living in shanty towns on the outskirts of towns and cities</a:t>
            </a:r>
            <a:r>
              <a:rPr lang="en-GB" sz="2400" dirty="0" smtClean="0"/>
              <a:t>.</a:t>
            </a:r>
          </a:p>
        </p:txBody>
      </p:sp>
      <p:pic>
        <p:nvPicPr>
          <p:cNvPr id="7170" name="Picture 2" descr="h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2847940" cy="38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880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Franklin Gothic Medium</vt:lpstr>
      <vt:lpstr>Wingdings</vt:lpstr>
      <vt:lpstr>Wingdings 2</vt:lpstr>
      <vt:lpstr>Grid</vt:lpstr>
      <vt:lpstr>The Great Depression,  1929</vt:lpstr>
      <vt:lpstr>Wall Street Crash &amp; the Depression</vt:lpstr>
      <vt:lpstr>The Wall Street Crash</vt:lpstr>
      <vt:lpstr>The Wall Street Crash</vt:lpstr>
      <vt:lpstr>Wall Street Crash</vt:lpstr>
      <vt:lpstr>Effects in America</vt:lpstr>
      <vt:lpstr>Effects in America</vt:lpstr>
      <vt:lpstr>Effects in America</vt:lpstr>
      <vt:lpstr>Effects in America</vt:lpstr>
      <vt:lpstr>Effects in America</vt:lpstr>
      <vt:lpstr>PowerPoint Presentation</vt:lpstr>
      <vt:lpstr>PowerPoint Presentation</vt:lpstr>
      <vt:lpstr>What Caused the Great Depression?</vt:lpstr>
      <vt:lpstr>What Caused the Great Depression?</vt:lpstr>
      <vt:lpstr>Global Impact: Wall Street Crash</vt:lpstr>
      <vt:lpstr>Germany</vt:lpstr>
      <vt:lpstr>the Great Depression &amp; the Nazis</vt:lpstr>
      <vt:lpstr>the Great Depression &amp; the Nazis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Problems</dc:title>
  <dc:creator>hannah jakobsen</dc:creator>
  <cp:lastModifiedBy>hannah jakobsen</cp:lastModifiedBy>
  <cp:revision>22</cp:revision>
  <dcterms:created xsi:type="dcterms:W3CDTF">2014-07-23T13:47:46Z</dcterms:created>
  <dcterms:modified xsi:type="dcterms:W3CDTF">2014-08-12T14:40:14Z</dcterms:modified>
</cp:coreProperties>
</file>