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1"/>
  </p:notesMasterIdLst>
  <p:sldIdLst>
    <p:sldId id="256" r:id="rId2"/>
    <p:sldId id="259" r:id="rId3"/>
    <p:sldId id="268" r:id="rId4"/>
    <p:sldId id="270" r:id="rId5"/>
    <p:sldId id="278" r:id="rId6"/>
    <p:sldId id="277" r:id="rId7"/>
    <p:sldId id="271" r:id="rId8"/>
    <p:sldId id="272" r:id="rId9"/>
    <p:sldId id="273" r:id="rId10"/>
    <p:sldId id="274" r:id="rId11"/>
    <p:sldId id="257" r:id="rId12"/>
    <p:sldId id="279" r:id="rId13"/>
    <p:sldId id="258" r:id="rId14"/>
    <p:sldId id="260" r:id="rId15"/>
    <p:sldId id="261" r:id="rId16"/>
    <p:sldId id="262" r:id="rId17"/>
    <p:sldId id="275" r:id="rId18"/>
    <p:sldId id="276" r:id="rId19"/>
    <p:sldId id="280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7013834-8E47-4F5B-B2EE-91633C9A5873}" type="datetimeFigureOut">
              <a:rPr lang="en-GB"/>
              <a:pPr>
                <a:defRPr/>
              </a:pPr>
              <a:t>12/08/2014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5E15777-0997-4FF1-98AA-40EA8B2A677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55547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BE2B6C-05D3-4265-B53C-6AA857B39580}" type="slidenum">
              <a:rPr lang="en-GB" altLang="en-US" smtClean="0"/>
              <a:pPr/>
              <a:t>2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763368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/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EA9D4FA-B624-428E-B7F3-7FFE0AF0F68E}" type="datetimeFigureOut">
              <a:rPr lang="en-US"/>
              <a:pPr>
                <a:defRPr/>
              </a:pPr>
              <a:t>8/12/2014</a:t>
            </a:fld>
            <a:endParaRPr lang="en-GB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C0BCF8C-2DC1-4A35-AA67-288F1A44942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447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90C75-16C0-43C5-8EF4-9F85BFB0D452}" type="datetimeFigureOut">
              <a:rPr lang="en-US"/>
              <a:pPr>
                <a:defRPr/>
              </a:pPr>
              <a:t>8/12/2014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8736D-5E4C-41BC-9F91-782B32608C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3145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47638"/>
            <a:ext cx="6705600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010400" y="147638"/>
            <a:ext cx="19558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FFFDC-F7EF-4BAF-990A-FCBE6B143487}" type="datetimeFigureOut">
              <a:rPr lang="en-US"/>
              <a:pPr>
                <a:defRPr/>
              </a:pPr>
              <a:t>8/12/2014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F94D71F-30BF-43FC-99A5-512284A233D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1448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7C262-128D-4569-86AB-21C08304CD4A}" type="datetimeFigureOut">
              <a:rPr lang="en-US"/>
              <a:pPr>
                <a:defRPr/>
              </a:pPr>
              <a:t>8/12/2014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8592D-32C1-4CED-9C43-20BCAB45DE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3630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F2659B5-ADDA-4343-ADFD-FC8BCF52E829}" type="datetimeFigureOut">
              <a:rPr lang="en-US"/>
              <a:pPr>
                <a:defRPr/>
              </a:pPr>
              <a:t>8/12/2014</a:t>
            </a:fld>
            <a:endParaRPr lang="en-GB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20A8A73-B543-477C-89AD-10689E63A71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644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59144-87E4-4EE4-82FC-009631B03076}" type="datetimeFigureOut">
              <a:rPr lang="en-US"/>
              <a:pPr>
                <a:defRPr/>
              </a:pPr>
              <a:t>8/12/2014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326EA-EA4F-4D37-AABF-3B1E4086CB4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8578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A0DC4-251B-45F2-A0E5-58264C6EDD2B}" type="datetimeFigureOut">
              <a:rPr lang="en-US"/>
              <a:pPr>
                <a:defRPr/>
              </a:pPr>
              <a:t>8/12/2014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F11BE-6102-4B81-ABD4-F827B24C388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9073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5A2FC-3BA2-4105-B3DD-69D9364D3482}" type="datetimeFigureOut">
              <a:rPr lang="en-US"/>
              <a:pPr>
                <a:defRPr/>
              </a:pPr>
              <a:t>8/12/2014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D2AE1-6AEF-43E6-8AC0-AD07B5E9A96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6019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0813"/>
            <a:ext cx="8831263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AB836-8580-478B-99D5-1AED8D1A6D7E}" type="datetimeFigureOut">
              <a:rPr lang="en-US"/>
              <a:pPr>
                <a:defRPr/>
              </a:pPr>
              <a:t>8/12/2014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76044-67F7-43AB-BEFF-36907E08383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50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7" name="Rectangle 6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C99D2-851D-4DF7-BA9D-0CBD14BF3FD3}" type="datetimeFigureOut">
              <a:rPr lang="en-US"/>
              <a:pPr>
                <a:defRPr/>
              </a:pPr>
              <a:t>8/12/2014</a:t>
            </a:fld>
            <a:endParaRPr lang="en-GB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72BDB1E-431E-475D-91CD-E46989BC1DC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5532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Rectangle 5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53BB6-C1D9-4C49-A0A2-FC4954A098D7}" type="datetimeFigureOut">
              <a:rPr lang="en-US"/>
              <a:pPr>
                <a:defRPr/>
              </a:pPr>
              <a:t>8/12/2014</a:t>
            </a:fld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ED6DB-ED88-49A6-8F09-FA5C7BA5D6E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5824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5125"/>
            <a:ext cx="8831263" cy="5045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600"/>
            <a:ext cx="83820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19263"/>
            <a:ext cx="8407400" cy="440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475" y="6356350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C214FF32-1986-463A-BAE8-FFE7594C4B2F}" type="datetimeFigureOut">
              <a:rPr lang="en-US"/>
              <a:pPr>
                <a:defRPr/>
              </a:pPr>
              <a:t>8/12/2014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1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2286E19-45D9-43A4-85AB-D9FADB3695F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45" r:id="rId2"/>
    <p:sldLayoutId id="2147483751" r:id="rId3"/>
    <p:sldLayoutId id="2147483746" r:id="rId4"/>
    <p:sldLayoutId id="2147483747" r:id="rId5"/>
    <p:sldLayoutId id="2147483748" r:id="rId6"/>
    <p:sldLayoutId id="2147483752" r:id="rId7"/>
    <p:sldLayoutId id="2147483753" r:id="rId8"/>
    <p:sldLayoutId id="2147483754" r:id="rId9"/>
    <p:sldLayoutId id="2147483749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 cap="all" spc="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anose="020B06030201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anose="020B06030201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anose="020B06030201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anose="020B06030201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anose="020B06030201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anose="020B06030201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anose="020B06030201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anose="020B0603020102020204" pitchFamily="34" charset="0"/>
        </a:defRPr>
      </a:lvl9pPr>
    </p:titleStyle>
    <p:bodyStyle>
      <a:lvl1pPr marL="2730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"/>
        <a:defRPr sz="2000" kern="1200" spc="15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ern="1200" spc="1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ct val="0"/>
        </a:spcAft>
        <a:buClr>
          <a:srgbClr val="6BB1C9"/>
        </a:buClr>
        <a:buFont typeface="Wingdings" panose="05000000000000000000" pitchFamily="2" charset="2"/>
        <a:buChar char="§"/>
        <a:defRPr sz="1600" kern="1200" spc="100">
          <a:solidFill>
            <a:schemeClr val="tx2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ct val="0"/>
        </a:spcAft>
        <a:buClr>
          <a:srgbClr val="6585CF"/>
        </a:buClr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ct val="20000"/>
        </a:spcBef>
        <a:spcAft>
          <a:spcPct val="0"/>
        </a:spcAft>
        <a:buClr>
          <a:srgbClr val="A379BB"/>
        </a:buClr>
        <a:buFont typeface="Wingdings" panose="05000000000000000000" pitchFamily="2" charset="2"/>
        <a:buChar char="§"/>
        <a:defRPr sz="1300" kern="1200" spc="10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179388" y="0"/>
            <a:ext cx="6696075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 smtClean="0"/>
              <a:t>The Nazi Party</a:t>
            </a:r>
            <a:br>
              <a:rPr lang="en-GB" altLang="en-US" dirty="0" smtClean="0"/>
            </a:br>
            <a:r>
              <a:rPr lang="en-GB" altLang="en-US" dirty="0" smtClean="0"/>
              <a:t> 1924-1929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2205038"/>
            <a:ext cx="5956300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9262"/>
            <a:ext cx="4911080" cy="487808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2400" dirty="0" smtClean="0"/>
              <a:t>In prison Hitler used his time to </a:t>
            </a:r>
            <a:r>
              <a:rPr lang="en-GB" sz="2400" b="1" dirty="0" smtClean="0"/>
              <a:t>think</a:t>
            </a:r>
            <a:r>
              <a:rPr lang="en-GB" sz="2400" dirty="0" smtClean="0"/>
              <a:t> and </a:t>
            </a:r>
            <a:r>
              <a:rPr lang="en-GB" sz="2400" b="1" dirty="0" smtClean="0"/>
              <a:t>plan</a:t>
            </a:r>
            <a:r>
              <a:rPr lang="en-GB" sz="2400" dirty="0" smtClean="0"/>
              <a:t>.</a:t>
            </a:r>
            <a:endParaRPr lang="en-GB" sz="2400" dirty="0" smtClean="0"/>
          </a:p>
          <a:p>
            <a:pPr eaLnBrk="1" hangingPunct="1">
              <a:defRPr/>
            </a:pPr>
            <a:endParaRPr lang="en-GB" sz="2400" dirty="0"/>
          </a:p>
          <a:p>
            <a:pPr eaLnBrk="1" hangingPunct="1">
              <a:defRPr/>
            </a:pPr>
            <a:r>
              <a:rPr lang="en-GB" sz="2400" dirty="0" smtClean="0"/>
              <a:t>During this time he wrote his autobiography </a:t>
            </a:r>
            <a:r>
              <a:rPr lang="en-GB" sz="2400" b="1" dirty="0" smtClean="0"/>
              <a:t>“Mein </a:t>
            </a:r>
            <a:r>
              <a:rPr lang="en-GB" sz="2400" b="1" dirty="0" err="1" smtClean="0"/>
              <a:t>Kampf</a:t>
            </a:r>
            <a:r>
              <a:rPr lang="en-GB" sz="2400" b="1" dirty="0" smtClean="0"/>
              <a:t>”</a:t>
            </a:r>
            <a:r>
              <a:rPr lang="en-GB" sz="2400" dirty="0" smtClean="0"/>
              <a:t> (</a:t>
            </a:r>
            <a:r>
              <a:rPr lang="en-GB" sz="2400" i="1" dirty="0" smtClean="0"/>
              <a:t>My Struggle</a:t>
            </a:r>
            <a:r>
              <a:rPr lang="en-GB" sz="2400" dirty="0" smtClean="0"/>
              <a:t>) which conveyed his political ideas and plans for the </a:t>
            </a:r>
            <a:r>
              <a:rPr lang="en-GB" sz="2400" dirty="0" smtClean="0"/>
              <a:t>future.</a:t>
            </a:r>
            <a:endParaRPr lang="en-GB" sz="2400" dirty="0" smtClean="0"/>
          </a:p>
          <a:p>
            <a:pPr eaLnBrk="1" hangingPunct="1">
              <a:defRPr/>
            </a:pPr>
            <a:endParaRPr lang="en-GB" sz="2400" dirty="0"/>
          </a:p>
          <a:p>
            <a:pPr eaLnBrk="1" hangingPunct="1">
              <a:defRPr/>
            </a:pPr>
            <a:r>
              <a:rPr lang="en-GB" sz="2400" dirty="0" smtClean="0"/>
              <a:t>He also finished the </a:t>
            </a:r>
            <a:r>
              <a:rPr lang="en-GB" sz="2400" b="1" dirty="0" smtClean="0"/>
              <a:t>Party Programme </a:t>
            </a:r>
            <a:r>
              <a:rPr lang="en-GB" sz="2400" dirty="0" smtClean="0"/>
              <a:t>which had been started in the early </a:t>
            </a:r>
            <a:r>
              <a:rPr lang="en-GB" sz="2400" dirty="0" smtClean="0"/>
              <a:t>1920s.</a:t>
            </a:r>
            <a:endParaRPr lang="en-GB" sz="2400" dirty="0" smtClean="0"/>
          </a:p>
          <a:p>
            <a:pPr eaLnBrk="1" hangingPunct="1">
              <a:defRPr/>
            </a:pP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Prison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848" y="1719262"/>
            <a:ext cx="3104152" cy="4581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002" y="5589240"/>
            <a:ext cx="8223448" cy="864096"/>
          </a:xfrm>
        </p:spPr>
        <p:txBody>
          <a:bodyPr>
            <a:noAutofit/>
          </a:bodyPr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en-GB" altLang="en-US" sz="2100" dirty="0" smtClean="0"/>
              <a:t>After being released from prison, Hitler took action to reform and build the Nazi </a:t>
            </a:r>
            <a:r>
              <a:rPr lang="en-GB" altLang="en-US" sz="2100" dirty="0" smtClean="0"/>
              <a:t>Party</a:t>
            </a:r>
            <a:endParaRPr lang="en-GB" altLang="en-US" sz="2100" dirty="0" smtClean="0"/>
          </a:p>
        </p:txBody>
      </p:sp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 smtClean="0"/>
              <a:t>What happened after Hitler was released?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00807"/>
            <a:ext cx="5904656" cy="38232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19262"/>
            <a:ext cx="8407400" cy="4878089"/>
          </a:xfrm>
        </p:spPr>
        <p:txBody>
          <a:bodyPr>
            <a:noAutofit/>
          </a:bodyPr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en-GB" altLang="en-US" sz="2200" dirty="0" smtClean="0"/>
              <a:t>Hitler realised </a:t>
            </a:r>
            <a:r>
              <a:rPr lang="en-GB" altLang="en-US" sz="2200" dirty="0" smtClean="0"/>
              <a:t>that power could only be won through </a:t>
            </a:r>
            <a:r>
              <a:rPr lang="en-GB" altLang="en-US" sz="2200" b="1" dirty="0" smtClean="0"/>
              <a:t>winning </a:t>
            </a:r>
            <a:r>
              <a:rPr lang="en-GB" altLang="en-US" sz="2200" b="1" dirty="0" smtClean="0"/>
              <a:t>votes in elections.</a:t>
            </a:r>
            <a:endParaRPr lang="en-GB" altLang="en-US" sz="2200" b="1" dirty="0" smtClean="0"/>
          </a:p>
          <a:p>
            <a:pPr marL="27432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GB" altLang="en-US" sz="2200" b="1" dirty="0" smtClean="0"/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GB" altLang="en-US" sz="2200" b="1" dirty="0" smtClean="0"/>
              <a:t>= the Nazi Party would have to focus on democratic methods to win </a:t>
            </a:r>
            <a:r>
              <a:rPr lang="en-GB" altLang="en-US" sz="2200" b="1" dirty="0" smtClean="0"/>
              <a:t>support.</a:t>
            </a:r>
            <a:endParaRPr lang="en-GB" altLang="en-US" sz="2200" b="1" dirty="0" smtClean="0"/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GB" altLang="en-US" sz="2200" b="1" dirty="0"/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GB" sz="2200" dirty="0" smtClean="0"/>
              <a:t>Aim?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GB" sz="2200" dirty="0"/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GB" sz="2200" dirty="0" smtClean="0"/>
              <a:t>Once the Nazis </a:t>
            </a:r>
            <a:r>
              <a:rPr lang="en-GB" sz="2200" dirty="0"/>
              <a:t>became important within the Reichstag, they would use their powers to destroy the Weimar </a:t>
            </a:r>
            <a:r>
              <a:rPr lang="en-GB" sz="2200" dirty="0" smtClean="0"/>
              <a:t>democracy from within.</a:t>
            </a:r>
            <a:endParaRPr lang="en-GB" sz="2200" dirty="0"/>
          </a:p>
          <a:p>
            <a:pPr marL="4572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GB" altLang="en-US" sz="2200" b="1" dirty="0" smtClean="0"/>
          </a:p>
        </p:txBody>
      </p:sp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 smtClean="0"/>
              <a:t>What happened after Hitler was released?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641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571875"/>
            <a:ext cx="2476500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1725613" y="1714500"/>
            <a:ext cx="7072312" cy="1857375"/>
          </a:xfrm>
          <a:prstGeom prst="wedgeRoundRectCallout">
            <a:avLst>
              <a:gd name="adj1" fmla="val -46860"/>
              <a:gd name="adj2" fmla="val 1089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/>
              <a:t>“We must hold our noses and enter the Reichstag”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How did Hitler’s tactics change after Munich?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19262"/>
            <a:ext cx="4695056" cy="4878089"/>
          </a:xfrm>
        </p:spPr>
        <p:txBody>
          <a:bodyPr>
            <a:noAutofit/>
          </a:bodyPr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en-GB" altLang="en-US" sz="2400" dirty="0" smtClean="0"/>
              <a:t>The Party had been banned as a result of the </a:t>
            </a:r>
            <a:r>
              <a:rPr lang="en-GB" altLang="en-US" sz="2400" dirty="0" smtClean="0"/>
              <a:t>putsch.</a:t>
            </a:r>
            <a:endParaRPr lang="en-GB" altLang="en-US" sz="2400" dirty="0" smtClean="0"/>
          </a:p>
          <a:p>
            <a:pPr marL="27432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GB" altLang="en-US" sz="2400" dirty="0" smtClean="0"/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GB" altLang="en-US" sz="2400" dirty="0" smtClean="0"/>
              <a:t>Two weeks after Hitler was released from prison (December 1924) the ban on the Party was </a:t>
            </a:r>
            <a:r>
              <a:rPr lang="en-GB" altLang="en-US" sz="2400" dirty="0" smtClean="0"/>
              <a:t>lifted.</a:t>
            </a:r>
            <a:endParaRPr lang="en-GB" altLang="en-US" sz="2400" dirty="0" smtClean="0"/>
          </a:p>
          <a:p>
            <a:pPr marL="27432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GB" altLang="en-US" sz="2400" dirty="0" smtClean="0"/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GB" altLang="en-US" sz="2400" dirty="0" smtClean="0"/>
              <a:t>The Party was officially re-launched on the 27</a:t>
            </a:r>
            <a:r>
              <a:rPr lang="en-GB" altLang="en-US" sz="2400" baseline="30000" dirty="0" smtClean="0"/>
              <a:t>th</a:t>
            </a:r>
            <a:r>
              <a:rPr lang="en-GB" altLang="en-US" sz="2400" dirty="0" smtClean="0"/>
              <a:t> Feb </a:t>
            </a:r>
            <a:r>
              <a:rPr lang="en-GB" altLang="en-US" sz="2400" dirty="0" smtClean="0"/>
              <a:t>1925.</a:t>
            </a:r>
            <a:endParaRPr lang="en-GB" alt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How did Hitler change the Party after his release?</a:t>
            </a:r>
            <a:endParaRPr lang="en-GB" dirty="0"/>
          </a:p>
        </p:txBody>
      </p:sp>
      <p:pic>
        <p:nvPicPr>
          <p:cNvPr id="22534" name="Picture 6" descr="http://www.ushmm.org/propaganda/assets/images/500x/25-point-progra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8" t="6650" r="9869" b="7743"/>
          <a:stretch/>
        </p:blipFill>
        <p:spPr bwMode="auto">
          <a:xfrm>
            <a:off x="5364088" y="1648187"/>
            <a:ext cx="3398912" cy="46408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24128" y="6289008"/>
            <a:ext cx="2736304" cy="452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The 25 point programme of the Nazi Party</a:t>
            </a:r>
            <a:endParaRPr lang="en-GB" sz="1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en-GB" altLang="en-US" sz="2200" dirty="0" smtClean="0"/>
              <a:t>Hitler set about reorganising the </a:t>
            </a:r>
            <a:r>
              <a:rPr lang="en-GB" altLang="en-US" sz="2200" dirty="0" smtClean="0"/>
              <a:t>Party.</a:t>
            </a:r>
            <a:endParaRPr lang="en-GB" altLang="en-US" sz="2200" dirty="0" smtClean="0"/>
          </a:p>
          <a:p>
            <a:pPr marL="27432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GB" altLang="en-US" sz="2200" dirty="0" smtClean="0"/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GB" altLang="en-US" sz="2200" dirty="0" smtClean="0"/>
              <a:t>Aim?</a:t>
            </a:r>
          </a:p>
          <a:p>
            <a:pPr marL="27432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GB" altLang="en-US" sz="2200" dirty="0" smtClean="0"/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GB" altLang="en-US" sz="2200" dirty="0" smtClean="0"/>
              <a:t>To make it more effective in elections = win more </a:t>
            </a:r>
            <a:r>
              <a:rPr lang="en-GB" altLang="en-US" sz="2200" dirty="0" smtClean="0"/>
              <a:t>votes.</a:t>
            </a:r>
            <a:endParaRPr lang="en-GB" altLang="en-US" sz="2200" dirty="0" smtClean="0"/>
          </a:p>
          <a:p>
            <a:pPr marL="27432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GB" altLang="en-US" sz="2200" dirty="0" smtClean="0"/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GB" altLang="en-US" sz="2200" dirty="0" smtClean="0"/>
              <a:t>Hitler needed to increase the Nazi Party’s popularity throughout Germany as before it had only been well known in </a:t>
            </a:r>
            <a:r>
              <a:rPr lang="en-GB" altLang="en-US" sz="2200" dirty="0" smtClean="0"/>
              <a:t>Bavaria.</a:t>
            </a:r>
            <a:endParaRPr lang="en-GB" altLang="en-US" sz="2200" dirty="0" smtClean="0"/>
          </a:p>
          <a:p>
            <a:pPr marL="27432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GB" altLang="en-US" sz="2200" dirty="0" smtClean="0"/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GB" altLang="en-US" sz="2200" dirty="0" smtClean="0"/>
              <a:t>In order to gain a majority in the Reichstag he would need to win seats </a:t>
            </a:r>
            <a:r>
              <a:rPr lang="en-GB" altLang="en-US" sz="2200" b="1" dirty="0" smtClean="0"/>
              <a:t>ALL</a:t>
            </a:r>
            <a:r>
              <a:rPr lang="en-GB" altLang="en-US" sz="2200" dirty="0" smtClean="0"/>
              <a:t> across </a:t>
            </a:r>
            <a:r>
              <a:rPr lang="en-GB" altLang="en-US" sz="2200" dirty="0" smtClean="0"/>
              <a:t>Germany.</a:t>
            </a:r>
            <a:endParaRPr lang="en-GB" altLang="en-US" sz="2200" dirty="0" smtClean="0"/>
          </a:p>
        </p:txBody>
      </p:sp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mtClean="0"/>
              <a:t>Changes in the Party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19262"/>
            <a:ext cx="4839072" cy="4806081"/>
          </a:xfrm>
        </p:spPr>
        <p:txBody>
          <a:bodyPr>
            <a:normAutofit/>
          </a:bodyPr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>To do this, Hitler set up Party branches across Germany = spread the Nazi message across </a:t>
            </a:r>
            <a:r>
              <a:rPr lang="en-GB" altLang="en-US" sz="2800" dirty="0" smtClean="0"/>
              <a:t>Germany.</a:t>
            </a:r>
            <a:endParaRPr lang="en-GB" altLang="en-US" sz="2800" dirty="0" smtClean="0"/>
          </a:p>
          <a:p>
            <a:pPr marL="27432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GB" altLang="en-US" sz="2800" dirty="0" smtClean="0"/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>Party workers were well trained and motivated to spread the Nazi </a:t>
            </a:r>
            <a:r>
              <a:rPr lang="en-GB" altLang="en-US" sz="2800" dirty="0" smtClean="0"/>
              <a:t>message.</a:t>
            </a:r>
            <a:endParaRPr lang="en-GB" altLang="en-US" sz="2800" dirty="0" smtClean="0"/>
          </a:p>
          <a:p>
            <a:pPr marL="27432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GB" altLang="en-US" sz="2800" dirty="0" smtClean="0"/>
          </a:p>
        </p:txBody>
      </p:sp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mtClean="0"/>
              <a:t>A National Party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42082"/>
            <a:ext cx="3689641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Between 1924-29 the Nazi Party did not do well in </a:t>
            </a:r>
            <a:r>
              <a:rPr lang="en-GB" dirty="0" smtClean="0"/>
              <a:t>elections.</a:t>
            </a:r>
            <a:endParaRPr lang="en-GB" dirty="0" smtClean="0"/>
          </a:p>
          <a:p>
            <a:pPr eaLnBrk="1" hangingPunct="1">
              <a:defRPr/>
            </a:pPr>
            <a:endParaRPr lang="en-GB" dirty="0"/>
          </a:p>
          <a:p>
            <a:pPr eaLnBrk="1" hangingPunct="1">
              <a:defRPr/>
            </a:pPr>
            <a:r>
              <a:rPr lang="en-GB" dirty="0" smtClean="0"/>
              <a:t>For example, in </a:t>
            </a:r>
            <a:r>
              <a:rPr lang="en-GB" dirty="0"/>
              <a:t>the 1928 Reichstag elections the Nazis only won 12 </a:t>
            </a:r>
            <a:r>
              <a:rPr lang="en-GB" dirty="0" smtClean="0"/>
              <a:t>seats (2.6</a:t>
            </a:r>
            <a:r>
              <a:rPr lang="en-GB" dirty="0"/>
              <a:t>% of the </a:t>
            </a:r>
            <a:r>
              <a:rPr lang="en-GB" dirty="0" smtClean="0"/>
              <a:t>vote</a:t>
            </a:r>
            <a:r>
              <a:rPr lang="en-GB" dirty="0" smtClean="0"/>
              <a:t>).</a:t>
            </a:r>
            <a:endParaRPr lang="en-GB" dirty="0" smtClean="0"/>
          </a:p>
          <a:p>
            <a:pPr eaLnBrk="1" hangingPunct="1">
              <a:defRPr/>
            </a:pPr>
            <a:endParaRPr lang="en-GB" dirty="0"/>
          </a:p>
          <a:p>
            <a:pPr eaLnBrk="1" hangingPunct="1">
              <a:defRPr/>
            </a:pPr>
            <a:r>
              <a:rPr lang="en-GB" dirty="0" smtClean="0"/>
              <a:t>During this period of the 1920s Germany was reasonably </a:t>
            </a:r>
            <a:r>
              <a:rPr lang="en-GB" dirty="0" smtClean="0"/>
              <a:t>prosperous.</a:t>
            </a:r>
            <a:endParaRPr lang="en-GB" dirty="0" smtClean="0"/>
          </a:p>
          <a:p>
            <a:pPr eaLnBrk="1" hangingPunct="1">
              <a:defRPr/>
            </a:pPr>
            <a:endParaRPr lang="en-GB" dirty="0"/>
          </a:p>
          <a:p>
            <a:pPr eaLnBrk="1" hangingPunct="1">
              <a:defRPr/>
            </a:pPr>
            <a:r>
              <a:rPr lang="en-GB" dirty="0" smtClean="0"/>
              <a:t>Whilst times were good most Germans were not likely to support the extreme policies put forward by the </a:t>
            </a:r>
            <a:r>
              <a:rPr lang="en-GB" dirty="0" smtClean="0"/>
              <a:t>Nazis.</a:t>
            </a:r>
            <a:endParaRPr lang="en-GB" dirty="0" smtClean="0"/>
          </a:p>
          <a:p>
            <a:pPr eaLnBrk="1" hangingPunct="1">
              <a:defRPr/>
            </a:pPr>
            <a:endParaRPr lang="en-GB" dirty="0"/>
          </a:p>
          <a:p>
            <a:pPr eaLnBrk="1" hangingPunct="1">
              <a:defRPr/>
            </a:pPr>
            <a:r>
              <a:rPr lang="en-GB" dirty="0" smtClean="0"/>
              <a:t>The Nazis called this period their “time of struggle</a:t>
            </a:r>
            <a:r>
              <a:rPr lang="en-GB" dirty="0" smtClean="0"/>
              <a:t>”.</a:t>
            </a:r>
            <a:endParaRPr lang="en-GB" dirty="0" smtClean="0"/>
          </a:p>
          <a:p>
            <a:pPr eaLnBrk="1" hangingPunct="1">
              <a:defRPr/>
            </a:pPr>
            <a:endParaRPr lang="en-GB" dirty="0"/>
          </a:p>
          <a:p>
            <a:pPr eaLnBrk="1" hangingPunct="1">
              <a:defRPr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Was Hitler successful in increasing Nazi support?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9263"/>
            <a:ext cx="4118992" cy="44069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2400" dirty="0" smtClean="0"/>
              <a:t>However, whilst the Nazis failed to achieve success in elections during this period, they did build up </a:t>
            </a:r>
            <a:r>
              <a:rPr lang="en-GB" sz="2400" dirty="0" smtClean="0"/>
              <a:t>a powerful position </a:t>
            </a:r>
            <a:r>
              <a:rPr lang="en-GB" sz="2400" dirty="0" smtClean="0"/>
              <a:t>within </a:t>
            </a:r>
            <a:r>
              <a:rPr lang="en-GB" sz="2400" dirty="0" smtClean="0"/>
              <a:t>right-wing </a:t>
            </a:r>
            <a:r>
              <a:rPr lang="en-GB" sz="2400" dirty="0" smtClean="0"/>
              <a:t>German </a:t>
            </a:r>
            <a:r>
              <a:rPr lang="en-GB" sz="2400" dirty="0" smtClean="0"/>
              <a:t>politics.</a:t>
            </a:r>
            <a:endParaRPr lang="en-GB" sz="2400" dirty="0" smtClean="0"/>
          </a:p>
          <a:p>
            <a:pPr eaLnBrk="1" hangingPunct="1">
              <a:defRPr/>
            </a:pPr>
            <a:endParaRPr lang="en-GB" sz="2400" dirty="0"/>
          </a:p>
          <a:p>
            <a:pPr eaLnBrk="1" hangingPunct="1">
              <a:defRPr/>
            </a:pPr>
            <a:r>
              <a:rPr lang="en-GB" sz="2400" dirty="0" smtClean="0"/>
              <a:t>In 1929 there were over </a:t>
            </a:r>
            <a:r>
              <a:rPr lang="en-GB" sz="2400" b="1" dirty="0" smtClean="0"/>
              <a:t>100,000</a:t>
            </a:r>
            <a:r>
              <a:rPr lang="en-GB" sz="2400" dirty="0" smtClean="0"/>
              <a:t> members of the Nazi </a:t>
            </a:r>
            <a:r>
              <a:rPr lang="en-GB" sz="2400" dirty="0" smtClean="0"/>
              <a:t>Party.</a:t>
            </a:r>
            <a:endParaRPr lang="en-GB" sz="2400" dirty="0"/>
          </a:p>
          <a:p>
            <a:pPr eaLnBrk="1" hangingPunct="1">
              <a:defRPr/>
            </a:pP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Was Hitler successful in increasing Nazi support?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380455"/>
            <a:ext cx="4211960" cy="3084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6631" y="1556792"/>
            <a:ext cx="5127104" cy="44069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sz="2100" dirty="0" smtClean="0"/>
              <a:t>In the second half of the 1920s Hitler </a:t>
            </a:r>
            <a:r>
              <a:rPr lang="en-GB" sz="2100" dirty="0" smtClean="0"/>
              <a:t>set out his mission for Germany clearly. </a:t>
            </a:r>
            <a:endParaRPr lang="en-GB" sz="2100" dirty="0" smtClean="0"/>
          </a:p>
          <a:p>
            <a:pPr eaLnBrk="1" hangingPunct="1">
              <a:defRPr/>
            </a:pPr>
            <a:endParaRPr lang="en-GB" sz="2100" dirty="0"/>
          </a:p>
          <a:p>
            <a:pPr eaLnBrk="1" hangingPunct="1">
              <a:defRPr/>
            </a:pPr>
            <a:r>
              <a:rPr lang="en-GB" sz="2100" dirty="0" smtClean="0"/>
              <a:t>He </a:t>
            </a:r>
            <a:r>
              <a:rPr lang="en-GB" sz="2100" dirty="0" smtClean="0"/>
              <a:t>also </a:t>
            </a:r>
            <a:r>
              <a:rPr lang="en-GB" sz="2100" dirty="0" smtClean="0"/>
              <a:t>built </a:t>
            </a:r>
            <a:r>
              <a:rPr lang="en-GB" sz="2100" dirty="0" smtClean="0"/>
              <a:t>up </a:t>
            </a:r>
            <a:r>
              <a:rPr lang="en-GB" sz="2100" b="1" dirty="0" smtClean="0"/>
              <a:t>unquestioning personal loyalty </a:t>
            </a:r>
            <a:r>
              <a:rPr lang="en-GB" sz="2100" dirty="0" smtClean="0"/>
              <a:t>among his own supporters.</a:t>
            </a:r>
          </a:p>
          <a:p>
            <a:pPr eaLnBrk="1" hangingPunct="1">
              <a:defRPr/>
            </a:pPr>
            <a:endParaRPr lang="en-GB" sz="2100" dirty="0"/>
          </a:p>
          <a:p>
            <a:pPr eaLnBrk="1" hangingPunct="1">
              <a:defRPr/>
            </a:pPr>
            <a:r>
              <a:rPr lang="en-GB" sz="2100" dirty="0" smtClean="0"/>
              <a:t>This meant that when economic disaster struck in 1929 many Germans were now ready to look for a </a:t>
            </a:r>
            <a:r>
              <a:rPr lang="en-GB" sz="2100" b="1" dirty="0" smtClean="0"/>
              <a:t>strong new </a:t>
            </a:r>
            <a:r>
              <a:rPr lang="en-GB" sz="2100" b="1" dirty="0" smtClean="0"/>
              <a:t>leader</a:t>
            </a:r>
            <a:r>
              <a:rPr lang="en-GB" sz="2100" dirty="0" smtClean="0"/>
              <a:t>.</a:t>
            </a:r>
          </a:p>
          <a:p>
            <a:pPr eaLnBrk="1" hangingPunct="1">
              <a:defRPr/>
            </a:pPr>
            <a:endParaRPr lang="en-GB" sz="2100" dirty="0"/>
          </a:p>
          <a:p>
            <a:pPr eaLnBrk="1" hangingPunct="1">
              <a:defRPr/>
            </a:pPr>
            <a:r>
              <a:rPr lang="en-GB" sz="2100" dirty="0" smtClean="0"/>
              <a:t>Hitler </a:t>
            </a:r>
            <a:r>
              <a:rPr lang="en-GB" sz="2100" dirty="0" smtClean="0"/>
              <a:t>had positioned himself to successfully fill this role.</a:t>
            </a:r>
          </a:p>
          <a:p>
            <a:pPr eaLnBrk="1" hangingPunct="1">
              <a:defRPr/>
            </a:pPr>
            <a:endParaRPr lang="en-GB" sz="2100" dirty="0"/>
          </a:p>
          <a:p>
            <a:pPr eaLnBrk="1" hangingPunct="1">
              <a:defRPr/>
            </a:pPr>
            <a:endParaRPr lang="en-GB" sz="2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Was Hitler successful in increasing Nazi support?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816" y="2151825"/>
            <a:ext cx="3377184" cy="354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6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19263"/>
            <a:ext cx="4478338" cy="4406900"/>
          </a:xfrm>
        </p:spPr>
        <p:txBody>
          <a:bodyPr>
            <a:noAutofit/>
          </a:bodyPr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en-GB" altLang="en-US" sz="2400" dirty="0" smtClean="0"/>
              <a:t>The Nazi Party did not exist in </a:t>
            </a:r>
            <a:r>
              <a:rPr lang="en-GB" altLang="en-US" sz="2400" dirty="0" smtClean="0"/>
              <a:t>1920 </a:t>
            </a:r>
            <a:r>
              <a:rPr lang="en-GB" altLang="en-US" sz="2400" dirty="0" smtClean="0"/>
              <a:t>and enjoyed little mass support in the 1930s.</a:t>
            </a:r>
          </a:p>
          <a:p>
            <a:pPr marL="4572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GB" altLang="en-US" sz="2400" dirty="0" smtClean="0"/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GB" altLang="en-US" sz="2400" dirty="0" smtClean="0"/>
              <a:t>But by 1932 it was almost the biggest political party in Germany.</a:t>
            </a:r>
          </a:p>
          <a:p>
            <a:pPr marL="4572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GB" altLang="en-US" sz="2400" dirty="0" smtClean="0"/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GB" altLang="en-US" sz="2400" dirty="0" smtClean="0"/>
              <a:t>How </a:t>
            </a:r>
            <a:r>
              <a:rPr lang="en-GB" altLang="en-US" sz="2400" dirty="0" smtClean="0"/>
              <a:t>was this achieved?</a:t>
            </a:r>
            <a:endParaRPr lang="en-GB" altLang="en-US" sz="2400" dirty="0" smtClean="0"/>
          </a:p>
        </p:txBody>
      </p:sp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mtClean="0"/>
              <a:t>The Nazi Party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276475"/>
            <a:ext cx="38481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388" y="1719263"/>
            <a:ext cx="3744912" cy="4733925"/>
          </a:xfrm>
        </p:spPr>
        <p:txBody>
          <a:bodyPr>
            <a:noAutofit/>
          </a:bodyPr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en-GB" dirty="0" smtClean="0"/>
              <a:t>In October 1922 Mussolini seized power in Italy.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GB" dirty="0"/>
              <a:t>In 1923 </a:t>
            </a:r>
            <a:r>
              <a:rPr lang="en-GB" b="1" dirty="0"/>
              <a:t>hyperinflation</a:t>
            </a:r>
            <a:r>
              <a:rPr lang="en-GB" dirty="0"/>
              <a:t> was destroying the lives of thousands in </a:t>
            </a:r>
            <a:r>
              <a:rPr lang="en-GB" dirty="0" smtClean="0"/>
              <a:t>Germany.</a:t>
            </a:r>
            <a:endParaRPr lang="en-GB" dirty="0"/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GB" dirty="0" smtClean="0"/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GB" dirty="0" smtClean="0"/>
              <a:t>These two events convinced </a:t>
            </a:r>
            <a:r>
              <a:rPr lang="en-GB" dirty="0"/>
              <a:t>Hitler that the opportunity to seize power had </a:t>
            </a:r>
            <a:r>
              <a:rPr lang="en-GB" dirty="0" smtClean="0"/>
              <a:t>arrived.</a:t>
            </a:r>
            <a:endParaRPr lang="en-GB" dirty="0"/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Growth of Power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1747838"/>
            <a:ext cx="2463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37200" y="3749675"/>
            <a:ext cx="22320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Benito Mussolini</a:t>
            </a:r>
          </a:p>
        </p:txBody>
      </p:sp>
      <p:pic>
        <p:nvPicPr>
          <p:cNvPr id="12293" name="Picture 5" descr="A One-Million Mark note issued in 1923 during the period of hyperinf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4260850"/>
            <a:ext cx="3070225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18100" y="6308725"/>
            <a:ext cx="30702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A one million Mark note, 1923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9263"/>
            <a:ext cx="4046984" cy="4406900"/>
          </a:xfrm>
        </p:spPr>
        <p:txBody>
          <a:bodyPr/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en-GB" sz="2400" dirty="0" smtClean="0"/>
              <a:t>On 8 November 1923 Hitler and the Nazis attempted to seize power of the government of Bavaria.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GB" sz="2400" dirty="0"/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GB" sz="2400" dirty="0" smtClean="0"/>
              <a:t>The NSDAP, along with the SA, interrupted a political meeting that was being held in a beer hall in </a:t>
            </a:r>
            <a:r>
              <a:rPr lang="en-GB" sz="2400" b="1" dirty="0" smtClean="0"/>
              <a:t>Munich</a:t>
            </a:r>
            <a:r>
              <a:rPr lang="en-GB" sz="2400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The Munich putsch (1923)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6" t="3800" r="4659" b="3800"/>
          <a:stretch/>
        </p:blipFill>
        <p:spPr>
          <a:xfrm>
            <a:off x="4611962" y="2302533"/>
            <a:ext cx="4160917" cy="324036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156176" y="4653136"/>
            <a:ext cx="536244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en-GB" sz="2400" dirty="0" smtClean="0"/>
              <a:t>Hitler jumped onto a table and fired a shot from his revolver up towards the ceiling.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GB" sz="2400" dirty="0"/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GB" sz="2400" dirty="0" smtClean="0"/>
              <a:t>He shouted: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The Munich putsch (1923) </a:t>
            </a:r>
            <a:endParaRPr lang="en-GB" dirty="0"/>
          </a:p>
        </p:txBody>
      </p:sp>
      <p:sp>
        <p:nvSpPr>
          <p:cNvPr id="4" name="Rectangular Callout 3"/>
          <p:cNvSpPr/>
          <p:nvPr/>
        </p:nvSpPr>
        <p:spPr>
          <a:xfrm>
            <a:off x="179388" y="3573463"/>
            <a:ext cx="8785225" cy="2303462"/>
          </a:xfrm>
          <a:prstGeom prst="wedgeRectCallout">
            <a:avLst>
              <a:gd name="adj1" fmla="val 47678"/>
              <a:gd name="adj2" fmla="val 767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/>
              <a:t>The National Revolution has begun. This building is occupied by 600 heavily armed men. No one may leave the hall. The Bavarian and Reich governments have been removed and a provisional government formed. The army and police barracks are occupied. The army and the police are marching on the city under the swastika.”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850" y="6126163"/>
            <a:ext cx="59182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Most of what Hitler said was not true.</a:t>
            </a:r>
          </a:p>
          <a:p>
            <a:pPr>
              <a:defRPr/>
            </a:pPr>
            <a:endParaRPr lang="en-GB" sz="24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en-GB" sz="2400" dirty="0" smtClean="0"/>
              <a:t>The attempt to overthrow the government of Bavaria </a:t>
            </a:r>
            <a:r>
              <a:rPr lang="en-GB" sz="2400" b="1" dirty="0" smtClean="0"/>
              <a:t>failed </a:t>
            </a:r>
            <a:r>
              <a:rPr lang="en-GB" sz="2400" b="1" dirty="0" smtClean="0"/>
              <a:t>disastrously.</a:t>
            </a:r>
            <a:endParaRPr lang="en-GB" sz="2400" b="1" dirty="0" smtClean="0"/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GB" sz="2400" dirty="0" smtClean="0"/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GB" sz="2400" dirty="0" smtClean="0"/>
              <a:t>Hitler was caught and arrested soon after the </a:t>
            </a:r>
            <a:r>
              <a:rPr lang="en-GB" sz="2400" dirty="0" smtClean="0"/>
              <a:t>fiasco.</a:t>
            </a:r>
            <a:endParaRPr lang="en-GB" sz="2400" dirty="0" smtClean="0"/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GB" sz="2400" dirty="0"/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GB" sz="2400" dirty="0" smtClean="0"/>
              <a:t>He looked like a fool and was put on trial </a:t>
            </a:r>
            <a:r>
              <a:rPr lang="en-GB" sz="2400" dirty="0" smtClean="0"/>
              <a:t>for </a:t>
            </a:r>
            <a:r>
              <a:rPr lang="en-GB" sz="2400" b="1" dirty="0" smtClean="0"/>
              <a:t>high treason </a:t>
            </a:r>
            <a:r>
              <a:rPr lang="en-GB" sz="2400" dirty="0" smtClean="0"/>
              <a:t>which carried a potential life </a:t>
            </a:r>
            <a:r>
              <a:rPr lang="en-GB" sz="2400" dirty="0" smtClean="0"/>
              <a:t>sentence.</a:t>
            </a:r>
            <a:endParaRPr lang="en-GB" sz="2400" dirty="0"/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GB" sz="2400" dirty="0" smtClean="0"/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GB" sz="2400" dirty="0"/>
              <a:t>This may well have signalled the end of Hitler’s political </a:t>
            </a:r>
            <a:r>
              <a:rPr lang="en-GB" sz="2400" dirty="0" smtClean="0"/>
              <a:t>career.</a:t>
            </a:r>
            <a:endParaRPr lang="en-GB" sz="2400" dirty="0"/>
          </a:p>
          <a:p>
            <a:pPr marL="4572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GB" sz="2400" dirty="0"/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GB" sz="2400" dirty="0"/>
          </a:p>
          <a:p>
            <a:pPr marL="4572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The Munich putsch (1923)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9263"/>
            <a:ext cx="4839072" cy="4406900"/>
          </a:xfrm>
        </p:spPr>
        <p:txBody>
          <a:bodyPr>
            <a:normAutofit fontScale="92500"/>
          </a:bodyPr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en-GB" sz="2800" dirty="0" smtClean="0"/>
              <a:t>Hitler </a:t>
            </a:r>
            <a:r>
              <a:rPr lang="en-GB" sz="2800" dirty="0" smtClean="0"/>
              <a:t>was tried in early </a:t>
            </a:r>
            <a:r>
              <a:rPr lang="en-GB" sz="2800" dirty="0" smtClean="0"/>
              <a:t>1924. </a:t>
            </a:r>
            <a:endParaRPr lang="en-GB" sz="2800" dirty="0" smtClean="0"/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GB" sz="2800" dirty="0"/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GB" sz="2800" dirty="0" smtClean="0"/>
              <a:t>The judge and the jury at his trial had strong right-wing </a:t>
            </a:r>
            <a:r>
              <a:rPr lang="en-GB" sz="2800" dirty="0" smtClean="0"/>
              <a:t>views.</a:t>
            </a:r>
            <a:endParaRPr lang="en-GB" sz="2800" dirty="0" smtClean="0"/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GB" sz="2800" dirty="0"/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GB" sz="2800" dirty="0" smtClean="0"/>
              <a:t>During his trial Hitler was allowed to make a long political speech to the </a:t>
            </a:r>
            <a:r>
              <a:rPr lang="en-GB" sz="2800" dirty="0" smtClean="0"/>
              <a:t>jury.</a:t>
            </a:r>
            <a:endParaRPr lang="en-GB" sz="2800" dirty="0"/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GB" sz="2800" dirty="0"/>
          </a:p>
          <a:p>
            <a:pPr marL="4572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Hitler’s Trial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819" y="1916832"/>
            <a:ext cx="3219181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en-GB" sz="2400" dirty="0" smtClean="0"/>
              <a:t>In his speech Hitler </a:t>
            </a:r>
            <a:r>
              <a:rPr lang="en-GB" sz="2400" dirty="0"/>
              <a:t>accepted full responsibility for </a:t>
            </a:r>
            <a:r>
              <a:rPr lang="en-GB" sz="2400" dirty="0" smtClean="0"/>
              <a:t>the putsch. </a:t>
            </a:r>
            <a:r>
              <a:rPr lang="en-GB" sz="2400" dirty="0"/>
              <a:t>He said</a:t>
            </a:r>
            <a:r>
              <a:rPr lang="en-GB" sz="2400" dirty="0" smtClean="0"/>
              <a:t>: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GB" sz="2400" dirty="0"/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GB" sz="2400" dirty="0" smtClean="0"/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GB" sz="2400" dirty="0"/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GB" sz="2400" dirty="0" smtClean="0"/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GB" sz="2400" dirty="0"/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GB" sz="2400" dirty="0" smtClean="0"/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GB" sz="2400" dirty="0" smtClean="0"/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GB" sz="2400" dirty="0" smtClean="0"/>
              <a:t>After his speech in court the jury </a:t>
            </a:r>
            <a:r>
              <a:rPr lang="en-GB" sz="2400" dirty="0" smtClean="0"/>
              <a:t>cheered.</a:t>
            </a:r>
            <a:endParaRPr lang="en-GB" sz="2400" dirty="0"/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GB" sz="2400" dirty="0"/>
          </a:p>
          <a:p>
            <a:pPr marL="4572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Trial</a:t>
            </a:r>
            <a:endParaRPr lang="en-GB" dirty="0"/>
          </a:p>
        </p:txBody>
      </p:sp>
      <p:sp>
        <p:nvSpPr>
          <p:cNvPr id="4" name="Rectangular Callout 3"/>
          <p:cNvSpPr/>
          <p:nvPr/>
        </p:nvSpPr>
        <p:spPr>
          <a:xfrm>
            <a:off x="684213" y="2852738"/>
            <a:ext cx="7775575" cy="208915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en-GB" sz="2400" dirty="0"/>
              <a:t>“I </a:t>
            </a:r>
            <a:r>
              <a:rPr lang="en-GB" sz="2400" dirty="0"/>
              <a:t>alone bear the responsibility, but I am not a criminal because of that. If today I stand here as a revolutionary, it is a revolutionary against the revolution. There is no such thing as High Treason against the traitors of 1918.”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9262"/>
            <a:ext cx="5055096" cy="5022105"/>
          </a:xfrm>
        </p:spPr>
        <p:txBody>
          <a:bodyPr>
            <a:normAutofit lnSpcReduction="10000"/>
          </a:bodyPr>
          <a:lstStyle/>
          <a:p>
            <a:pPr marL="274320" eaLnBrk="1" fontAlgn="auto" hangingPunct="1">
              <a:spcAft>
                <a:spcPts val="0"/>
              </a:spcAft>
              <a:defRPr/>
            </a:pPr>
            <a:r>
              <a:rPr lang="en-GB" sz="2400" dirty="0" smtClean="0"/>
              <a:t>Hitler was sentenced to the minimum of </a:t>
            </a:r>
            <a:r>
              <a:rPr lang="en-GB" sz="2400" b="1" dirty="0" smtClean="0"/>
              <a:t>five years </a:t>
            </a:r>
            <a:r>
              <a:rPr lang="en-GB" sz="2400" dirty="0" smtClean="0"/>
              <a:t>in </a:t>
            </a:r>
            <a:r>
              <a:rPr lang="en-GB" sz="2400" dirty="0" smtClean="0"/>
              <a:t>prison.</a:t>
            </a:r>
            <a:endParaRPr lang="en-GB" sz="2400" dirty="0" smtClean="0"/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GB" sz="2400" dirty="0"/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GB" sz="2400" dirty="0" smtClean="0"/>
              <a:t>He served only nine months!</a:t>
            </a:r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GB" sz="2400" dirty="0"/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GB" sz="2400" dirty="0" smtClean="0"/>
              <a:t>He was held at </a:t>
            </a:r>
            <a:r>
              <a:rPr lang="en-GB" sz="2400" dirty="0" err="1" smtClean="0"/>
              <a:t>Landsberg</a:t>
            </a:r>
            <a:r>
              <a:rPr lang="en-GB" sz="2400" dirty="0" smtClean="0"/>
              <a:t> </a:t>
            </a:r>
            <a:r>
              <a:rPr lang="en-GB" sz="2400" dirty="0" smtClean="0"/>
              <a:t>Castle.</a:t>
            </a:r>
            <a:endParaRPr lang="en-GB" sz="2400" dirty="0" smtClean="0"/>
          </a:p>
          <a:p>
            <a:pPr marL="274320" eaLnBrk="1" fontAlgn="auto" hangingPunct="1">
              <a:spcAft>
                <a:spcPts val="0"/>
              </a:spcAft>
              <a:defRPr/>
            </a:pPr>
            <a:endParaRPr lang="en-GB" sz="2400" dirty="0"/>
          </a:p>
          <a:p>
            <a:pPr marL="274320" eaLnBrk="1" fontAlgn="auto" hangingPunct="1">
              <a:spcAft>
                <a:spcPts val="0"/>
              </a:spcAft>
              <a:defRPr/>
            </a:pPr>
            <a:r>
              <a:rPr lang="en-GB" sz="2400" dirty="0" smtClean="0"/>
              <a:t>In prison Hitler was relatively comfortable. He was allowed his own bodyguards and even a secretary</a:t>
            </a:r>
            <a:endParaRPr lang="en-GB" sz="2400" dirty="0"/>
          </a:p>
          <a:p>
            <a:pPr marL="4572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Prison</a:t>
            </a:r>
            <a:endParaRPr lang="en-GB" dirty="0"/>
          </a:p>
        </p:txBody>
      </p:sp>
      <p:pic>
        <p:nvPicPr>
          <p:cNvPr id="18437" name="Picture 5" descr="http://www.ushmm.org/propaganda/assets/images/500x/hitler-landsbe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25723"/>
            <a:ext cx="2979017" cy="460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QUESTION" val="1"/>
  <p:tag name="TYP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QUESTION" val="1"/>
  <p:tag name="TYP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QUESTION" val="1"/>
  <p:tag name="TYP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  <p:tag name="QUESTION" val="1"/>
  <p:tag name="TYPE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Yellow Orange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425</TotalTime>
  <Words>956</Words>
  <Application>Microsoft Office PowerPoint</Application>
  <PresentationFormat>On-screen Show (4:3)</PresentationFormat>
  <Paragraphs>121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Franklin Gothic Medium</vt:lpstr>
      <vt:lpstr>Wingdings 2</vt:lpstr>
      <vt:lpstr>Wingdings</vt:lpstr>
      <vt:lpstr>Calibri</vt:lpstr>
      <vt:lpstr>Grid</vt:lpstr>
      <vt:lpstr>The Nazi Party  1924-1929</vt:lpstr>
      <vt:lpstr>The Nazi Party</vt:lpstr>
      <vt:lpstr>Growth of Power</vt:lpstr>
      <vt:lpstr>The Munich putsch (1923) </vt:lpstr>
      <vt:lpstr>The Munich putsch (1923) </vt:lpstr>
      <vt:lpstr>The Munich putsch (1923) </vt:lpstr>
      <vt:lpstr>Hitler’s Trial</vt:lpstr>
      <vt:lpstr>Trial</vt:lpstr>
      <vt:lpstr>Prison</vt:lpstr>
      <vt:lpstr>Prison</vt:lpstr>
      <vt:lpstr>What happened after Hitler was released?</vt:lpstr>
      <vt:lpstr>What happened after Hitler was released?</vt:lpstr>
      <vt:lpstr>How did Hitler’s tactics change after Munich?</vt:lpstr>
      <vt:lpstr>How did Hitler change the Party after his release?</vt:lpstr>
      <vt:lpstr>Changes in the Party</vt:lpstr>
      <vt:lpstr>A National Party</vt:lpstr>
      <vt:lpstr>Was Hitler successful in increasing Nazi support?</vt:lpstr>
      <vt:lpstr>Was Hitler successful in increasing Nazi support?</vt:lpstr>
      <vt:lpstr>Was Hitler successful in increasing Nazi support?</vt:lpstr>
    </vt:vector>
  </TitlesOfParts>
  <Company>Hutchesons' Grammar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Nazi Party 1924-1933</dc:title>
  <dc:creator>Hutchesons' Grammar School</dc:creator>
  <cp:lastModifiedBy>hannah jakobsen</cp:lastModifiedBy>
  <cp:revision>44</cp:revision>
  <dcterms:created xsi:type="dcterms:W3CDTF">2010-03-03T17:29:39Z</dcterms:created>
  <dcterms:modified xsi:type="dcterms:W3CDTF">2014-08-12T13:47:11Z</dcterms:modified>
</cp:coreProperties>
</file>